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sldIdLst>
    <p:sldId id="272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46" r:id="rId10"/>
    <p:sldId id="381" r:id="rId11"/>
    <p:sldId id="406" r:id="rId12"/>
    <p:sldId id="407" r:id="rId13"/>
    <p:sldId id="408" r:id="rId14"/>
    <p:sldId id="290" r:id="rId15"/>
    <p:sldId id="409" r:id="rId16"/>
    <p:sldId id="410" r:id="rId17"/>
    <p:sldId id="411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F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2" autoAdjust="0"/>
    <p:restoredTop sz="95267" autoAdjust="0"/>
  </p:normalViewPr>
  <p:slideViewPr>
    <p:cSldViewPr snapToGrid="0" snapToObjects="1">
      <p:cViewPr varScale="1">
        <p:scale>
          <a:sx n="146" d="100"/>
          <a:sy n="146" d="100"/>
        </p:scale>
        <p:origin x="-104" y="-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printerSettings" Target="printerSettings/printerSettings1.bin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9" Type="http://schemas.openxmlformats.org/officeDocument/2006/relationships/slide" Target="slides/slide2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4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32" Type="http://schemas.openxmlformats.org/officeDocument/2006/relationships/slide" Target="slides/slide3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" Type="http://schemas.openxmlformats.org/officeDocument/2006/relationships/slide" Target="slides/slide4.xml"/><Relationship Id="rId36" Type="http://schemas.openxmlformats.org/officeDocument/2006/relationships/slide" Target="slides/slide35.xml"/><Relationship Id="rId15" Type="http://schemas.openxmlformats.org/officeDocument/2006/relationships/slide" Target="slides/slide14.xml"/><Relationship Id="rId31" Type="http://schemas.openxmlformats.org/officeDocument/2006/relationships/slide" Target="slides/slide3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customXml" Target="../customXml/item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" Type="http://schemas.openxmlformats.org/officeDocument/2006/relationships/slide" Target="slides/slide3.xml"/><Relationship Id="rId30" Type="http://schemas.openxmlformats.org/officeDocument/2006/relationships/slide" Target="slides/slide29.xml"/><Relationship Id="rId9" Type="http://schemas.openxmlformats.org/officeDocument/2006/relationships/slide" Target="slides/slide8.xml"/><Relationship Id="rId35" Type="http://schemas.openxmlformats.org/officeDocument/2006/relationships/slide" Target="slides/slide34.xml"/><Relationship Id="rId14" Type="http://schemas.openxmlformats.org/officeDocument/2006/relationships/slide" Target="slides/slide13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notesMaster" Target="notesMasters/notesMaster1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666EB-6110-554C-B2F5-61BEC37B8607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6BAA4-A89C-FE45-95AD-5168FC1D8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036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629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67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05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167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860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63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491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41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403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860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433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064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723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3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43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273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01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92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366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625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72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3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02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7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3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8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0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76E4A-BA7C-AB4A-A37C-6B66953FA520}" type="datetimeFigureOut">
              <a:rPr lang="en-US" smtClean="0"/>
              <a:t>18/08/16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2.wdp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microsoft.com/office/2007/relationships/hdphoto" Target="../media/hdphoto4.wdp"/><Relationship Id="rId6" Type="http://schemas.openxmlformats.org/officeDocument/2006/relationships/image" Target="../media/image13.png"/><Relationship Id="rId7" Type="http://schemas.microsoft.com/office/2007/relationships/hdphoto" Target="../media/hdphoto5.wdp"/><Relationship Id="rId8" Type="http://schemas.openxmlformats.org/officeDocument/2006/relationships/image" Target="../media/image14.png"/><Relationship Id="rId9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6.wdp"/><Relationship Id="rId5" Type="http://schemas.openxmlformats.org/officeDocument/2006/relationships/image" Target="../media/image13.png"/><Relationship Id="rId6" Type="http://schemas.microsoft.com/office/2007/relationships/hdphoto" Target="../media/hdphoto7.wdp"/><Relationship Id="rId7" Type="http://schemas.openxmlformats.org/officeDocument/2006/relationships/image" Target="../media/image12.png"/><Relationship Id="rId8" Type="http://schemas.openxmlformats.org/officeDocument/2006/relationships/image" Target="../media/image16.png"/><Relationship Id="rId9" Type="http://schemas.microsoft.com/office/2007/relationships/hdphoto" Target="../media/hdphoto8.wdp"/><Relationship Id="rId10" Type="http://schemas.openxmlformats.org/officeDocument/2006/relationships/image" Target="../media/image14.png"/><Relationship Id="rId11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2.wdp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2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microsoft.com/office/2007/relationships/hdphoto" Target="../media/hdphoto4.wdp"/><Relationship Id="rId6" Type="http://schemas.openxmlformats.org/officeDocument/2006/relationships/image" Target="../media/image13.png"/><Relationship Id="rId7" Type="http://schemas.microsoft.com/office/2007/relationships/hdphoto" Target="../media/hdphoto5.wdp"/><Relationship Id="rId8" Type="http://schemas.openxmlformats.org/officeDocument/2006/relationships/image" Target="../media/image14.png"/><Relationship Id="rId9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microsoft.com/office/2007/relationships/hdphoto" Target="../media/hdphoto4.wdp"/><Relationship Id="rId6" Type="http://schemas.openxmlformats.org/officeDocument/2006/relationships/image" Target="../media/image13.png"/><Relationship Id="rId7" Type="http://schemas.microsoft.com/office/2007/relationships/hdphoto" Target="../media/hdphoto5.wdp"/><Relationship Id="rId8" Type="http://schemas.openxmlformats.org/officeDocument/2006/relationships/image" Target="../media/image12.png"/><Relationship Id="rId9" Type="http://schemas.openxmlformats.org/officeDocument/2006/relationships/image" Target="../media/image14.png"/><Relationship Id="rId10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6.wdp"/><Relationship Id="rId5" Type="http://schemas.openxmlformats.org/officeDocument/2006/relationships/image" Target="../media/image13.png"/><Relationship Id="rId6" Type="http://schemas.microsoft.com/office/2007/relationships/hdphoto" Target="../media/hdphoto7.wdp"/><Relationship Id="rId7" Type="http://schemas.openxmlformats.org/officeDocument/2006/relationships/image" Target="../media/image12.png"/><Relationship Id="rId8" Type="http://schemas.openxmlformats.org/officeDocument/2006/relationships/image" Target="../media/image16.png"/><Relationship Id="rId9" Type="http://schemas.microsoft.com/office/2007/relationships/hdphoto" Target="../media/hdphoto8.wdp"/><Relationship Id="rId10" Type="http://schemas.openxmlformats.org/officeDocument/2006/relationships/image" Target="../media/image14.png"/><Relationship Id="rId11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9538" y="3206222"/>
            <a:ext cx="55061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Sleight of Hand</a:t>
            </a:r>
          </a:p>
        </p:txBody>
      </p:sp>
    </p:spTree>
    <p:extLst>
      <p:ext uri="{BB962C8B-B14F-4D97-AF65-F5344CB8AC3E}">
        <p14:creationId xmlns:p14="http://schemas.microsoft.com/office/powerpoint/2010/main" val="123587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000" y="1926000"/>
            <a:ext cx="9036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  <a:latin typeface="Consolas"/>
                <a:cs typeface="Consolas"/>
              </a:rPr>
              <a:t># </a:t>
            </a:r>
            <a:r>
              <a:rPr lang="en-US" sz="2800" dirty="0">
                <a:solidFill>
                  <a:srgbClr val="000090"/>
                </a:solidFill>
                <a:latin typeface="Consolas"/>
                <a:cs typeface="Consolas"/>
              </a:rPr>
              <a:t>Divide </a:t>
            </a:r>
          </a:p>
          <a:p>
            <a:r>
              <a:rPr lang="en-US" sz="2800" dirty="0">
                <a:latin typeface="Consolas"/>
                <a:cs typeface="Consolas"/>
              </a:rPr>
              <a:t>ratio = </a:t>
            </a:r>
            <a:r>
              <a:rPr lang="en-US" sz="2800" dirty="0">
                <a:solidFill>
                  <a:srgbClr val="6695C4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latin typeface="Consolas"/>
                <a:cs typeface="Consolas"/>
              </a:rPr>
              <a:t>(n1) / </a:t>
            </a:r>
            <a:r>
              <a:rPr lang="en-US" sz="2800" dirty="0">
                <a:solidFill>
                  <a:srgbClr val="6695C4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latin typeface="Consolas"/>
                <a:cs typeface="Consolas"/>
              </a:rPr>
              <a:t>(n2</a:t>
            </a:r>
            <a:r>
              <a:rPr lang="en-US" sz="2800" dirty="0" smtClean="0">
                <a:latin typeface="Consolas"/>
                <a:cs typeface="Consolas"/>
              </a:rPr>
              <a:t>)</a:t>
            </a:r>
            <a:endParaRPr lang="en-US" sz="2800" dirty="0">
              <a:latin typeface="Consolas"/>
              <a:cs typeface="Consolas"/>
            </a:endParaRPr>
          </a:p>
          <a:p>
            <a:r>
              <a:rPr lang="en-US" sz="2800" dirty="0">
                <a:solidFill>
                  <a:srgbClr val="6695C4"/>
                </a:solidFill>
                <a:latin typeface="Consolas"/>
                <a:cs typeface="Consolas"/>
              </a:rPr>
              <a:t>print</a:t>
            </a:r>
            <a:r>
              <a:rPr lang="en-US" sz="2800" dirty="0">
                <a:latin typeface="Consolas"/>
                <a:cs typeface="Consolas"/>
              </a:rPr>
              <a:t>(</a:t>
            </a:r>
            <a:r>
              <a:rPr lang="en-US" sz="2800" dirty="0">
                <a:solidFill>
                  <a:srgbClr val="B22325"/>
                </a:solidFill>
                <a:latin typeface="Consolas"/>
                <a:cs typeface="Consolas"/>
              </a:rPr>
              <a:t>'The </a:t>
            </a:r>
            <a:r>
              <a:rPr lang="en-US" sz="2800" dirty="0" smtClean="0">
                <a:solidFill>
                  <a:srgbClr val="B22325"/>
                </a:solidFill>
                <a:latin typeface="Consolas"/>
                <a:cs typeface="Consolas"/>
              </a:rPr>
              <a:t>ratio </a:t>
            </a:r>
            <a:r>
              <a:rPr lang="en-US" sz="2800" dirty="0">
                <a:solidFill>
                  <a:srgbClr val="B22325"/>
                </a:solidFill>
                <a:latin typeface="Consolas"/>
                <a:cs typeface="Consolas"/>
              </a:rPr>
              <a:t>is </a:t>
            </a:r>
            <a:r>
              <a:rPr lang="en-US" sz="2800" dirty="0" smtClean="0">
                <a:solidFill>
                  <a:srgbClr val="B22325"/>
                </a:solidFill>
                <a:latin typeface="Consolas"/>
                <a:cs typeface="Consolas"/>
              </a:rPr>
              <a:t>{0}</a:t>
            </a:r>
            <a:r>
              <a:rPr lang="en-US" sz="2800" dirty="0">
                <a:solidFill>
                  <a:srgbClr val="B22325"/>
                </a:solidFill>
                <a:latin typeface="Consolas"/>
                <a:cs typeface="Consolas"/>
              </a:rPr>
              <a:t>'</a:t>
            </a:r>
            <a:r>
              <a:rPr lang="en-US" sz="2800" dirty="0">
                <a:latin typeface="Consolas"/>
                <a:cs typeface="Consolas"/>
              </a:rPr>
              <a:t>.</a:t>
            </a:r>
            <a:r>
              <a:rPr lang="en-US" sz="2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format</a:t>
            </a:r>
            <a:r>
              <a:rPr lang="en-US" sz="2800" dirty="0" smtClean="0">
                <a:latin typeface="Consolas"/>
                <a:cs typeface="Consolas"/>
              </a:rPr>
              <a:t>(ratio</a:t>
            </a:r>
            <a:r>
              <a:rPr lang="en-US" sz="2800" dirty="0">
                <a:latin typeface="Consolas"/>
                <a:cs typeface="Consolas"/>
              </a:rPr>
              <a:t>))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000" y="216000"/>
            <a:ext cx="72807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90"/>
                </a:solidFill>
                <a:latin typeface="Consolas"/>
                <a:cs typeface="Consolas"/>
              </a:rPr>
              <a:t># Read input</a:t>
            </a:r>
          </a:p>
          <a:p>
            <a:r>
              <a:rPr lang="en-US" sz="2800" dirty="0">
                <a:latin typeface="Consolas"/>
                <a:cs typeface="Consolas"/>
              </a:rPr>
              <a:t>n1 = </a:t>
            </a:r>
            <a:r>
              <a:rPr lang="en-US" sz="2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input</a:t>
            </a:r>
            <a:r>
              <a:rPr lang="en-US" sz="2800" dirty="0">
                <a:latin typeface="Consolas"/>
                <a:cs typeface="Consolas"/>
              </a:rPr>
              <a:t>(</a:t>
            </a:r>
            <a:r>
              <a:rPr lang="en-US" sz="2800" dirty="0">
                <a:solidFill>
                  <a:srgbClr val="B22325"/>
                </a:solidFill>
                <a:latin typeface="Consolas"/>
                <a:cs typeface="Consolas"/>
              </a:rPr>
              <a:t>'Enter numerator: '</a:t>
            </a:r>
            <a:r>
              <a:rPr lang="en-US" sz="2800" dirty="0">
                <a:latin typeface="Consolas"/>
                <a:cs typeface="Consolas"/>
              </a:rPr>
              <a:t>)</a:t>
            </a:r>
          </a:p>
          <a:p>
            <a:r>
              <a:rPr lang="en-US" sz="2800" dirty="0">
                <a:latin typeface="Consolas"/>
                <a:cs typeface="Consolas"/>
              </a:rPr>
              <a:t>n2 = </a:t>
            </a:r>
            <a:r>
              <a:rPr lang="en-US" sz="2800" dirty="0">
                <a:solidFill>
                  <a:srgbClr val="6695C4"/>
                </a:solidFill>
                <a:latin typeface="Consolas"/>
                <a:cs typeface="Consolas"/>
              </a:rPr>
              <a:t>input</a:t>
            </a:r>
            <a:r>
              <a:rPr lang="en-US" sz="2800" dirty="0">
                <a:latin typeface="Consolas"/>
                <a:cs typeface="Consolas"/>
              </a:rPr>
              <a:t>(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'Enter denominator: '</a:t>
            </a:r>
            <a:r>
              <a:rPr lang="en-US" sz="2800" dirty="0" smtClean="0">
                <a:latin typeface="Consolas"/>
                <a:cs typeface="Consolas"/>
              </a:rPr>
              <a:t>)</a:t>
            </a: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000" y="1915200"/>
            <a:ext cx="2575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if</a:t>
            </a:r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/>
                <a:cs typeface="Consolas"/>
              </a:rPr>
              <a:t>n2 !=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  <a:endParaRPr lang="en-US" sz="2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999" y="3621600"/>
            <a:ext cx="83863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BA6918"/>
                </a:solidFill>
                <a:latin typeface="Consolas"/>
                <a:cs typeface="Consolas"/>
              </a:rPr>
              <a:t>else</a:t>
            </a:r>
            <a:r>
              <a:rPr lang="en-US" sz="2800" dirty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800" dirty="0">
                <a:solidFill>
                  <a:srgbClr val="6695C4"/>
                </a:solidFill>
                <a:latin typeface="Consolas"/>
                <a:cs typeface="Consolas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2800" dirty="0">
                <a:solidFill>
                  <a:srgbClr val="B22325"/>
                </a:solidFill>
                <a:latin typeface="Consolas"/>
                <a:cs typeface="Consolas"/>
              </a:rPr>
              <a:t>"You can't divide by zero."</a:t>
            </a:r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sz="2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65490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0.03889 0.08334 " pathEditMode="relative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3618" y="36000"/>
            <a:ext cx="42654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  <a:latin typeface="Consolas"/>
                <a:cs typeface="Consolas"/>
              </a:rPr>
              <a:t>#include</a:t>
            </a:r>
            <a:r>
              <a:rPr lang="en-US" sz="2400" b="1" dirty="0">
                <a:latin typeface="Consolas"/>
                <a:cs typeface="Consolas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&lt;</a:t>
            </a:r>
            <a:r>
              <a:rPr lang="en-US" sz="2400" b="1" dirty="0" err="1">
                <a:solidFill>
                  <a:srgbClr val="800000"/>
                </a:solidFill>
                <a:latin typeface="Consolas"/>
                <a:cs typeface="Consolas"/>
              </a:rPr>
              <a:t>stdio.h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nsolas"/>
                <a:cs typeface="Consolas"/>
              </a:rPr>
              <a:t>#include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&lt;</a:t>
            </a:r>
            <a:r>
              <a:rPr lang="en-US" sz="2400" b="1" dirty="0" err="1">
                <a:solidFill>
                  <a:srgbClr val="800000"/>
                </a:solidFill>
                <a:latin typeface="Consolas"/>
                <a:cs typeface="Consolas"/>
              </a:rPr>
              <a:t>ctype.h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nsolas"/>
                <a:cs typeface="Consolas"/>
              </a:rPr>
              <a:t>#include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&lt;</a:t>
            </a:r>
            <a:r>
              <a:rPr lang="en-US" sz="2400" b="1" dirty="0" err="1">
                <a:solidFill>
                  <a:srgbClr val="800000"/>
                </a:solidFill>
                <a:latin typeface="Consolas"/>
                <a:cs typeface="Consolas"/>
              </a:rPr>
              <a:t>string.h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&gt;</a:t>
            </a:r>
          </a:p>
          <a:p>
            <a:endParaRPr lang="en-US" sz="2400" b="1" dirty="0">
              <a:latin typeface="Consolas"/>
              <a:cs typeface="Consolas"/>
            </a:endParaRPr>
          </a:p>
          <a:p>
            <a:r>
              <a:rPr lang="en-US" sz="2400" b="1" dirty="0">
                <a:solidFill>
                  <a:srgbClr val="660066"/>
                </a:solidFill>
                <a:latin typeface="Consolas"/>
                <a:cs typeface="Consolas"/>
              </a:rPr>
              <a:t>#define  INPUT_LEN  </a:t>
            </a:r>
            <a:r>
              <a:rPr lang="en-US" sz="2400" b="1" dirty="0" smtClean="0">
                <a:solidFill>
                  <a:srgbClr val="800000"/>
                </a:solidFill>
                <a:latin typeface="Consolas"/>
                <a:cs typeface="Consolas"/>
              </a:rPr>
              <a:t>200</a:t>
            </a:r>
            <a:endParaRPr lang="en-US" sz="2400" b="1" dirty="0">
              <a:solidFill>
                <a:srgbClr val="800000"/>
              </a:solidFill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000" y="2232000"/>
            <a:ext cx="441436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  <a:latin typeface="Consolas"/>
                <a:cs typeface="Consolas"/>
              </a:rPr>
              <a:t>int</a:t>
            </a:r>
            <a:r>
              <a:rPr lang="en-US" sz="2400" b="1" dirty="0" smtClean="0">
                <a:latin typeface="Consolas"/>
                <a:cs typeface="Consolas"/>
              </a:rPr>
              <a:t> </a:t>
            </a:r>
            <a:r>
              <a:rPr lang="en-US" sz="2400" b="1" dirty="0">
                <a:latin typeface="Consolas"/>
                <a:cs typeface="Consolas"/>
              </a:rPr>
              <a:t>main() {</a:t>
            </a:r>
          </a:p>
          <a:p>
            <a:r>
              <a:rPr lang="en-US" sz="2400" b="1" dirty="0">
                <a:latin typeface="Consolas"/>
                <a:cs typeface="Consolas"/>
              </a:rPr>
              <a:t>  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char</a:t>
            </a:r>
            <a:r>
              <a:rPr lang="en-US" sz="2400" b="1" dirty="0">
                <a:latin typeface="Consolas"/>
                <a:cs typeface="Consolas"/>
              </a:rPr>
              <a:t> input[INPUT_LEN];</a:t>
            </a:r>
          </a:p>
          <a:p>
            <a:r>
              <a:rPr lang="hu-HU" sz="2400" b="1" dirty="0">
                <a:latin typeface="Consolas"/>
                <a:cs typeface="Consolas"/>
              </a:rPr>
              <a:t>  </a:t>
            </a:r>
            <a:r>
              <a:rPr lang="hu-HU" sz="2400" b="1" dirty="0">
                <a:solidFill>
                  <a:srgbClr val="008000"/>
                </a:solidFill>
                <a:latin typeface="Consolas"/>
                <a:cs typeface="Consolas"/>
              </a:rPr>
              <a:t>int</a:t>
            </a:r>
            <a:r>
              <a:rPr lang="hu-HU" sz="2400" b="1" dirty="0">
                <a:latin typeface="Consolas"/>
                <a:cs typeface="Consolas"/>
              </a:rPr>
              <a:t>  len</a:t>
            </a:r>
            <a:r>
              <a:rPr lang="hu-HU" sz="2400" b="1" dirty="0" smtClean="0">
                <a:latin typeface="Consolas"/>
                <a:cs typeface="Consolas"/>
              </a:rPr>
              <a:t>;</a:t>
            </a:r>
            <a:endParaRPr lang="hu-HU" sz="2400" b="1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000" y="3690000"/>
            <a:ext cx="6099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nsolas"/>
                <a:cs typeface="Consolas"/>
              </a:rPr>
              <a:t>  </a:t>
            </a:r>
            <a:r>
              <a:rPr lang="en-US" sz="2400" b="1" dirty="0" err="1" smtClean="0">
                <a:latin typeface="Consolas"/>
                <a:cs typeface="Consolas"/>
              </a:rPr>
              <a:t>printf</a:t>
            </a:r>
            <a:r>
              <a:rPr lang="en-US" sz="2400" b="1" dirty="0">
                <a:latin typeface="Consolas"/>
                <a:cs typeface="Consolas"/>
              </a:rPr>
              <a:t>(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"Enter a word: "</a:t>
            </a:r>
            <a:r>
              <a:rPr lang="en-US" sz="2400" b="1" dirty="0">
                <a:latin typeface="Consolas"/>
                <a:cs typeface="Consolas"/>
              </a:rPr>
              <a:t>)</a:t>
            </a:r>
            <a:r>
              <a:rPr lang="en-US" sz="2400" b="1" dirty="0" smtClean="0">
                <a:latin typeface="Consolas"/>
                <a:cs typeface="Consolas"/>
              </a:rPr>
              <a:t>;</a:t>
            </a:r>
          </a:p>
          <a:p>
            <a:r>
              <a:rPr lang="en-US" sz="2400" b="1" dirty="0" smtClean="0">
                <a:latin typeface="Consolas"/>
                <a:cs typeface="Consolas"/>
              </a:rPr>
              <a:t>  </a:t>
            </a:r>
            <a:r>
              <a:rPr lang="en-US" sz="2400" b="1" dirty="0" err="1" smtClean="0">
                <a:latin typeface="Consolas"/>
                <a:cs typeface="Consolas"/>
              </a:rPr>
              <a:t>fgets</a:t>
            </a:r>
            <a:r>
              <a:rPr lang="en-US" sz="2400" b="1" dirty="0">
                <a:latin typeface="Consolas"/>
                <a:cs typeface="Consolas"/>
              </a:rPr>
              <a:t>(input, INPUT_LEN, </a:t>
            </a:r>
            <a:r>
              <a:rPr lang="en-US" sz="2400" b="1" dirty="0" err="1">
                <a:solidFill>
                  <a:srgbClr val="800000"/>
                </a:solidFill>
                <a:latin typeface="Consolas"/>
                <a:cs typeface="Consolas"/>
              </a:rPr>
              <a:t>stdin</a:t>
            </a:r>
            <a:r>
              <a:rPr lang="en-US" sz="2400" b="1" dirty="0">
                <a:latin typeface="Consolas"/>
                <a:cs typeface="Consolas"/>
              </a:rPr>
              <a:t>)</a:t>
            </a:r>
            <a:r>
              <a:rPr lang="en-US" sz="2400" b="1" dirty="0" smtClean="0">
                <a:latin typeface="Consolas"/>
                <a:cs typeface="Consolas"/>
              </a:rPr>
              <a:t>;</a:t>
            </a:r>
            <a:endParaRPr lang="en-US" sz="2400" b="1" dirty="0">
              <a:latin typeface="Consolas"/>
              <a:cs typeface="Consola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75102" y="121333"/>
            <a:ext cx="2847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onsolas"/>
                <a:cs typeface="Consolas"/>
              </a:rPr>
              <a:t>reverse.c</a:t>
            </a:r>
            <a:endParaRPr lang="en-US" sz="36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83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0000" y="4048193"/>
            <a:ext cx="59932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nsolas"/>
                <a:cs typeface="Consolas"/>
              </a:rPr>
              <a:t>  </a:t>
            </a:r>
            <a:r>
              <a:rPr lang="en-US" sz="2400" b="1" dirty="0" err="1" smtClean="0">
                <a:latin typeface="Consolas"/>
                <a:cs typeface="Consolas"/>
              </a:rPr>
              <a:t>fgets</a:t>
            </a:r>
            <a:r>
              <a:rPr lang="en-US" sz="2400" b="1" dirty="0">
                <a:latin typeface="Consolas"/>
                <a:cs typeface="Consolas"/>
              </a:rPr>
              <a:t>(input, INPUT_LEN, </a:t>
            </a:r>
            <a:r>
              <a:rPr lang="en-US" sz="2400" b="1" dirty="0" err="1">
                <a:solidFill>
                  <a:srgbClr val="800000"/>
                </a:solidFill>
                <a:latin typeface="Consolas"/>
                <a:cs typeface="Consolas"/>
              </a:rPr>
              <a:t>stdin</a:t>
            </a:r>
            <a:r>
              <a:rPr lang="en-US" sz="2400" b="1" dirty="0">
                <a:latin typeface="Consolas"/>
                <a:cs typeface="Consolas"/>
              </a:rPr>
              <a:t>)</a:t>
            </a:r>
            <a:r>
              <a:rPr lang="en-US" sz="2400" b="1" dirty="0" smtClean="0">
                <a:latin typeface="Consolas"/>
                <a:cs typeface="Consolas"/>
              </a:rPr>
              <a:t>;</a:t>
            </a:r>
            <a:endParaRPr lang="en-US" sz="2400" b="1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000" y="36000"/>
            <a:ext cx="5468865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  <a:latin typeface="Consolas"/>
                <a:cs typeface="Consolas"/>
              </a:rPr>
              <a:t>#include</a:t>
            </a:r>
            <a:r>
              <a:rPr lang="en-US" sz="2400" b="1" dirty="0">
                <a:latin typeface="Consolas"/>
                <a:cs typeface="Consolas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&lt;</a:t>
            </a:r>
            <a:r>
              <a:rPr lang="en-US" sz="2400" b="1" dirty="0" err="1">
                <a:solidFill>
                  <a:srgbClr val="800000"/>
                </a:solidFill>
                <a:latin typeface="Consolas"/>
                <a:cs typeface="Consolas"/>
              </a:rPr>
              <a:t>stdio.h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nsolas"/>
                <a:cs typeface="Consolas"/>
              </a:rPr>
              <a:t>#include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&lt;</a:t>
            </a:r>
            <a:r>
              <a:rPr lang="en-US" sz="2400" b="1" dirty="0" err="1">
                <a:solidFill>
                  <a:srgbClr val="800000"/>
                </a:solidFill>
                <a:latin typeface="Consolas"/>
                <a:cs typeface="Consolas"/>
              </a:rPr>
              <a:t>ctype.h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nsolas"/>
                <a:cs typeface="Consolas"/>
              </a:rPr>
              <a:t>#include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&lt;</a:t>
            </a:r>
            <a:r>
              <a:rPr lang="en-US" sz="2400" b="1" dirty="0" err="1">
                <a:solidFill>
                  <a:srgbClr val="800000"/>
                </a:solidFill>
                <a:latin typeface="Consolas"/>
                <a:cs typeface="Consolas"/>
              </a:rPr>
              <a:t>string.h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&gt;</a:t>
            </a:r>
          </a:p>
          <a:p>
            <a:endParaRPr lang="en-US" sz="2400" b="1" dirty="0">
              <a:latin typeface="Consolas"/>
              <a:cs typeface="Consolas"/>
            </a:endParaRPr>
          </a:p>
          <a:p>
            <a:r>
              <a:rPr lang="en-US" sz="2400" b="1" dirty="0">
                <a:solidFill>
                  <a:srgbClr val="660066"/>
                </a:solidFill>
                <a:latin typeface="Consolas"/>
                <a:cs typeface="Consolas"/>
              </a:rPr>
              <a:t>#define  INPUT_LEN 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200</a:t>
            </a:r>
          </a:p>
          <a:p>
            <a:endParaRPr lang="en-US" sz="2400" b="1" dirty="0">
              <a:latin typeface="Consolas"/>
              <a:cs typeface="Consolas"/>
            </a:endParaRPr>
          </a:p>
          <a:p>
            <a:r>
              <a:rPr lang="en-US" sz="2400" b="1" dirty="0" err="1">
                <a:solidFill>
                  <a:srgbClr val="008000"/>
                </a:solidFill>
                <a:latin typeface="Consolas"/>
                <a:cs typeface="Consolas"/>
              </a:rPr>
              <a:t>int</a:t>
            </a:r>
            <a:r>
              <a:rPr lang="en-US" sz="2400" b="1" dirty="0">
                <a:latin typeface="Consolas"/>
                <a:cs typeface="Consolas"/>
              </a:rPr>
              <a:t> main() {</a:t>
            </a:r>
          </a:p>
          <a:p>
            <a:r>
              <a:rPr lang="en-US" sz="2400" b="1" dirty="0">
                <a:latin typeface="Consolas"/>
                <a:cs typeface="Consolas"/>
              </a:rPr>
              <a:t>  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char</a:t>
            </a:r>
            <a:r>
              <a:rPr lang="en-US" sz="2400" b="1" dirty="0">
                <a:latin typeface="Consolas"/>
                <a:cs typeface="Consolas"/>
              </a:rPr>
              <a:t> input[INPUT_LEN];</a:t>
            </a:r>
          </a:p>
          <a:p>
            <a:r>
              <a:rPr lang="hu-HU" sz="2400" b="1" dirty="0">
                <a:latin typeface="Consolas"/>
                <a:cs typeface="Consolas"/>
              </a:rPr>
              <a:t>  </a:t>
            </a:r>
            <a:r>
              <a:rPr lang="hu-HU" sz="2400" b="1" dirty="0">
                <a:solidFill>
                  <a:srgbClr val="008000"/>
                </a:solidFill>
                <a:latin typeface="Consolas"/>
                <a:cs typeface="Consolas"/>
              </a:rPr>
              <a:t>int</a:t>
            </a:r>
            <a:r>
              <a:rPr lang="hu-HU" sz="2400" b="1" dirty="0">
                <a:latin typeface="Consolas"/>
                <a:cs typeface="Consolas"/>
              </a:rPr>
              <a:t>  len;</a:t>
            </a:r>
          </a:p>
          <a:p>
            <a:endParaRPr lang="hu-HU" sz="2400" b="1" dirty="0">
              <a:latin typeface="Consolas"/>
              <a:cs typeface="Consolas"/>
            </a:endParaRPr>
          </a:p>
          <a:p>
            <a:r>
              <a:rPr lang="en-US" sz="2400" b="1" dirty="0">
                <a:latin typeface="Consolas"/>
                <a:cs typeface="Consolas"/>
              </a:rPr>
              <a:t>  </a:t>
            </a:r>
            <a:r>
              <a:rPr lang="en-US" sz="2400" b="1" dirty="0" err="1">
                <a:latin typeface="Consolas"/>
                <a:cs typeface="Consolas"/>
              </a:rPr>
              <a:t>printf</a:t>
            </a:r>
            <a:r>
              <a:rPr lang="en-US" sz="2400" b="1" dirty="0">
                <a:latin typeface="Consolas"/>
                <a:cs typeface="Consolas"/>
              </a:rPr>
              <a:t>(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"Enter a word: "</a:t>
            </a:r>
            <a:r>
              <a:rPr lang="en-US" sz="2400" b="1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5102" y="121333"/>
            <a:ext cx="2847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onsolas"/>
                <a:cs typeface="Consolas"/>
              </a:rPr>
              <a:t>reverse.c</a:t>
            </a:r>
            <a:endParaRPr lang="en-US" sz="36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492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73E-6 5.05091E-6 L 1.53873E-6 -0.77969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73E-6 5.05091E-6 L 1.53873E-6 -0.77969 " pathEditMode="relative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0000" y="39600"/>
            <a:ext cx="6781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nsolas"/>
                <a:cs typeface="Consolas"/>
              </a:rPr>
              <a:t>  </a:t>
            </a:r>
            <a:r>
              <a:rPr lang="en-US" sz="2400" b="1" dirty="0" err="1" smtClean="0">
                <a:latin typeface="Consolas"/>
                <a:cs typeface="Consolas"/>
              </a:rPr>
              <a:t>fgets</a:t>
            </a:r>
            <a:r>
              <a:rPr lang="en-US" sz="2400" b="1" dirty="0">
                <a:latin typeface="Consolas"/>
                <a:cs typeface="Consolas"/>
              </a:rPr>
              <a:t>(input, INPUT_LEN, </a:t>
            </a:r>
            <a:r>
              <a:rPr lang="en-US" sz="2400" b="1" dirty="0" err="1">
                <a:solidFill>
                  <a:srgbClr val="800000"/>
                </a:solidFill>
                <a:latin typeface="Consolas"/>
                <a:cs typeface="Consolas"/>
              </a:rPr>
              <a:t>stdin</a:t>
            </a:r>
            <a:r>
              <a:rPr lang="en-US" sz="2400" b="1" dirty="0">
                <a:latin typeface="Consolas"/>
                <a:cs typeface="Consolas"/>
              </a:rPr>
              <a:t>)</a:t>
            </a:r>
            <a:r>
              <a:rPr lang="en-US" sz="2400" b="1" dirty="0" smtClean="0">
                <a:latin typeface="Consolas"/>
                <a:cs typeface="Consolas"/>
              </a:rPr>
              <a:t>;</a:t>
            </a:r>
            <a:endParaRPr lang="en-US" sz="2400" b="1" dirty="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000" y="399600"/>
            <a:ext cx="73909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Consolas"/>
                <a:cs typeface="Consolas"/>
              </a:rPr>
              <a:t>len</a:t>
            </a:r>
            <a:r>
              <a:rPr lang="en-US" sz="2400" b="1" dirty="0" smtClean="0">
                <a:latin typeface="Consolas"/>
                <a:cs typeface="Consolas"/>
              </a:rPr>
              <a:t> </a:t>
            </a:r>
            <a:r>
              <a:rPr lang="en-US" sz="2400" b="1" dirty="0">
                <a:latin typeface="Consolas"/>
                <a:cs typeface="Consolas"/>
              </a:rPr>
              <a:t>= </a:t>
            </a:r>
            <a:r>
              <a:rPr lang="en-US" sz="2400" b="1" dirty="0" err="1">
                <a:latin typeface="Consolas"/>
                <a:cs typeface="Consolas"/>
              </a:rPr>
              <a:t>strlen</a:t>
            </a:r>
            <a:r>
              <a:rPr lang="en-US" sz="2400" b="1" dirty="0">
                <a:latin typeface="Consolas"/>
                <a:cs typeface="Consolas"/>
              </a:rPr>
              <a:t>(input);</a:t>
            </a:r>
          </a:p>
          <a:p>
            <a:r>
              <a:rPr lang="en-US" sz="2400" b="1" dirty="0">
                <a:solidFill>
                  <a:srgbClr val="984807"/>
                </a:solidFill>
                <a:latin typeface="Consolas"/>
                <a:cs typeface="Consolas"/>
              </a:rPr>
              <a:t>while</a:t>
            </a:r>
            <a:r>
              <a:rPr lang="en-US" sz="2400" b="1" dirty="0" smtClean="0">
                <a:latin typeface="Consolas"/>
                <a:cs typeface="Consolas"/>
              </a:rPr>
              <a:t> </a:t>
            </a:r>
            <a:r>
              <a:rPr lang="en-US" sz="2400" b="1" dirty="0">
                <a:latin typeface="Consolas"/>
                <a:cs typeface="Consolas"/>
              </a:rPr>
              <a:t>(</a:t>
            </a:r>
            <a:r>
              <a:rPr lang="en-US" sz="2400" b="1" dirty="0" err="1">
                <a:latin typeface="Consolas"/>
                <a:cs typeface="Consolas"/>
              </a:rPr>
              <a:t>len</a:t>
            </a:r>
            <a:r>
              <a:rPr lang="en-US" sz="2400" b="1" dirty="0">
                <a:latin typeface="Consolas"/>
                <a:cs typeface="Consolas"/>
              </a:rPr>
              <a:t> &amp;&amp; </a:t>
            </a:r>
            <a:r>
              <a:rPr lang="en-US" sz="2400" b="1" dirty="0" err="1">
                <a:latin typeface="Consolas"/>
                <a:cs typeface="Consolas"/>
              </a:rPr>
              <a:t>isspace</a:t>
            </a:r>
            <a:r>
              <a:rPr lang="en-US" sz="2400" b="1" dirty="0">
                <a:latin typeface="Consolas"/>
                <a:cs typeface="Consolas"/>
              </a:rPr>
              <a:t>(input[</a:t>
            </a:r>
            <a:r>
              <a:rPr lang="en-US" sz="2400" b="1" dirty="0" err="1">
                <a:latin typeface="Consolas"/>
                <a:cs typeface="Consolas"/>
              </a:rPr>
              <a:t>len</a:t>
            </a:r>
            <a:r>
              <a:rPr lang="en-US" sz="2400" b="1" dirty="0">
                <a:latin typeface="Consolas"/>
                <a:cs typeface="Consolas"/>
              </a:rPr>
              <a:t> -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1</a:t>
            </a:r>
            <a:r>
              <a:rPr lang="en-US" sz="2400" b="1" dirty="0">
                <a:latin typeface="Consolas"/>
                <a:cs typeface="Consolas"/>
              </a:rPr>
              <a:t>])) {</a:t>
            </a:r>
          </a:p>
          <a:p>
            <a:r>
              <a:rPr lang="is-IS" sz="2400" b="1" dirty="0">
                <a:latin typeface="Consolas"/>
                <a:cs typeface="Consolas"/>
              </a:rPr>
              <a:t>  </a:t>
            </a:r>
            <a:r>
              <a:rPr lang="is-IS" sz="2400" b="1" dirty="0" smtClean="0">
                <a:latin typeface="Consolas"/>
                <a:cs typeface="Consolas"/>
              </a:rPr>
              <a:t>len</a:t>
            </a:r>
            <a:r>
              <a:rPr lang="is-IS" sz="2400" b="1" dirty="0">
                <a:latin typeface="Consolas"/>
                <a:cs typeface="Consolas"/>
              </a:rPr>
              <a:t>--;</a:t>
            </a:r>
          </a:p>
          <a:p>
            <a:r>
              <a:rPr lang="de-DE" sz="2400" b="1" dirty="0" smtClean="0">
                <a:latin typeface="Consolas"/>
                <a:cs typeface="Consolas"/>
              </a:rPr>
              <a:t>}</a:t>
            </a:r>
            <a:endParaRPr lang="de-DE" sz="2400" b="1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999" y="1868400"/>
            <a:ext cx="5468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84807"/>
                </a:solidFill>
                <a:latin typeface="Consolas"/>
                <a:cs typeface="Consolas"/>
              </a:rPr>
              <a:t>while</a:t>
            </a:r>
            <a:r>
              <a:rPr lang="en-US" sz="2400" b="1" dirty="0" smtClean="0">
                <a:latin typeface="Consolas"/>
                <a:cs typeface="Consolas"/>
              </a:rPr>
              <a:t> </a:t>
            </a:r>
            <a:r>
              <a:rPr lang="en-US" sz="2400" b="1" dirty="0">
                <a:latin typeface="Consolas"/>
                <a:cs typeface="Consolas"/>
              </a:rPr>
              <a:t>(</a:t>
            </a:r>
            <a:r>
              <a:rPr lang="en-US" sz="2400" b="1" dirty="0" err="1">
                <a:latin typeface="Consolas"/>
                <a:cs typeface="Consolas"/>
              </a:rPr>
              <a:t>len</a:t>
            </a:r>
            <a:r>
              <a:rPr lang="en-US" sz="2400" b="1" dirty="0">
                <a:latin typeface="Consolas"/>
                <a:cs typeface="Consolas"/>
              </a:rPr>
              <a:t> &gt;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0</a:t>
            </a:r>
            <a:r>
              <a:rPr lang="en-US" sz="2400" b="1" dirty="0">
                <a:latin typeface="Consolas"/>
                <a:cs typeface="Consolas"/>
              </a:rPr>
              <a:t>) {</a:t>
            </a:r>
          </a:p>
          <a:p>
            <a:r>
              <a:rPr lang="en-US" sz="2400" b="1" dirty="0">
                <a:latin typeface="Consolas"/>
                <a:cs typeface="Consolas"/>
              </a:rPr>
              <a:t>  </a:t>
            </a:r>
            <a:r>
              <a:rPr lang="en-US" sz="2400" b="1" dirty="0" err="1" smtClean="0">
                <a:latin typeface="Consolas"/>
                <a:cs typeface="Consolas"/>
              </a:rPr>
              <a:t>putchar</a:t>
            </a:r>
            <a:r>
              <a:rPr lang="en-US" sz="2400" b="1" dirty="0">
                <a:latin typeface="Consolas"/>
                <a:cs typeface="Consolas"/>
              </a:rPr>
              <a:t>(input[</a:t>
            </a:r>
            <a:r>
              <a:rPr lang="en-US" sz="2400" b="1" dirty="0" err="1">
                <a:latin typeface="Consolas"/>
                <a:cs typeface="Consolas"/>
              </a:rPr>
              <a:t>len</a:t>
            </a:r>
            <a:r>
              <a:rPr lang="en-US" sz="2400" b="1" dirty="0">
                <a:latin typeface="Consolas"/>
                <a:cs typeface="Consolas"/>
              </a:rPr>
              <a:t> -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1</a:t>
            </a:r>
            <a:r>
              <a:rPr lang="en-US" sz="2400" b="1" dirty="0">
                <a:latin typeface="Consolas"/>
                <a:cs typeface="Consolas"/>
              </a:rPr>
              <a:t>]);</a:t>
            </a:r>
          </a:p>
          <a:p>
            <a:r>
              <a:rPr lang="is-IS" sz="2400" b="1" dirty="0">
                <a:latin typeface="Consolas"/>
                <a:cs typeface="Consolas"/>
              </a:rPr>
              <a:t>  </a:t>
            </a:r>
            <a:r>
              <a:rPr lang="is-IS" sz="2400" b="1" dirty="0" smtClean="0">
                <a:latin typeface="Consolas"/>
                <a:cs typeface="Consolas"/>
              </a:rPr>
              <a:t>len</a:t>
            </a:r>
            <a:r>
              <a:rPr lang="is-IS" sz="2400" b="1" dirty="0">
                <a:latin typeface="Consolas"/>
                <a:cs typeface="Consolas"/>
              </a:rPr>
              <a:t>--;</a:t>
            </a:r>
          </a:p>
          <a:p>
            <a:r>
              <a:rPr lang="de-DE" sz="2400" b="1" dirty="0" smtClean="0">
                <a:latin typeface="Consolas"/>
                <a:cs typeface="Consolas"/>
              </a:rPr>
              <a:t>}</a:t>
            </a:r>
            <a:endParaRPr lang="de-DE" sz="2400" b="1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000" y="3330000"/>
            <a:ext cx="404695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 smtClean="0">
                <a:latin typeface="Consolas"/>
                <a:cs typeface="Consolas"/>
              </a:rPr>
              <a:t>  putchar</a:t>
            </a:r>
            <a:r>
              <a:rPr lang="ro-RO" sz="2400" b="1" dirty="0">
                <a:latin typeface="Consolas"/>
                <a:cs typeface="Consolas"/>
              </a:rPr>
              <a:t>(</a:t>
            </a:r>
            <a:r>
              <a:rPr lang="ro-RO" sz="2400" b="1" dirty="0">
                <a:solidFill>
                  <a:srgbClr val="660066"/>
                </a:solidFill>
                <a:latin typeface="Consolas"/>
                <a:cs typeface="Consolas"/>
              </a:rPr>
              <a:t>'\n'</a:t>
            </a:r>
            <a:r>
              <a:rPr lang="ro-RO" sz="2400" b="1" dirty="0">
                <a:latin typeface="Consolas"/>
                <a:cs typeface="Consolas"/>
              </a:rPr>
              <a:t>);</a:t>
            </a:r>
          </a:p>
          <a:p>
            <a:r>
              <a:rPr lang="en-US" sz="2400" b="1" dirty="0">
                <a:latin typeface="Consolas"/>
                <a:cs typeface="Consolas"/>
              </a:rPr>
              <a:t>  </a:t>
            </a:r>
            <a:r>
              <a:rPr lang="en-US" sz="2400" b="1" dirty="0">
                <a:solidFill>
                  <a:srgbClr val="984807"/>
                </a:solidFill>
                <a:latin typeface="Consolas"/>
                <a:cs typeface="Consolas"/>
              </a:rPr>
              <a:t>return</a:t>
            </a:r>
            <a:r>
              <a:rPr lang="en-US" sz="2400" b="1" dirty="0">
                <a:latin typeface="Consolas"/>
                <a:cs typeface="Consolas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nsolas"/>
                <a:cs typeface="Consolas"/>
              </a:rPr>
              <a:t>0</a:t>
            </a:r>
            <a:r>
              <a:rPr lang="en-US" sz="2400" b="1" dirty="0">
                <a:latin typeface="Consolas"/>
                <a:cs typeface="Consolas"/>
              </a:rPr>
              <a:t>; </a:t>
            </a:r>
          </a:p>
          <a:p>
            <a:r>
              <a:rPr lang="en-US" sz="2400" b="1" dirty="0">
                <a:latin typeface="Consolas"/>
                <a:cs typeface="Consolas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5102" y="121333"/>
            <a:ext cx="2847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onsolas"/>
                <a:cs typeface="Consolas"/>
              </a:rPr>
              <a:t>reverse.c</a:t>
            </a:r>
            <a:endParaRPr lang="en-US" sz="36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534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9538" y="3206222"/>
            <a:ext cx="55061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</a:t>
            </a:r>
            <a:r>
              <a:rPr lang="en-US" sz="3200" dirty="0"/>
              <a:t>V</a:t>
            </a:r>
            <a:r>
              <a:rPr lang="en-US" sz="3200" dirty="0" smtClean="0"/>
              <a:t>anishing Slides</a:t>
            </a:r>
          </a:p>
        </p:txBody>
      </p:sp>
    </p:spTree>
    <p:extLst>
      <p:ext uri="{BB962C8B-B14F-4D97-AF65-F5344CB8AC3E}">
        <p14:creationId xmlns:p14="http://schemas.microsoft.com/office/powerpoint/2010/main" val="119133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536" y="987574"/>
            <a:ext cx="864096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A52C13"/>
                </a:solidFill>
              </a:rPr>
              <a:t>Pulcinella</a:t>
            </a:r>
            <a:r>
              <a:rPr lang="en-US" sz="2000" dirty="0" smtClean="0"/>
              <a:t> is a cheeky servant from the countryside, cunning and greedy.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A cowardly braggart, </a:t>
            </a:r>
            <a:r>
              <a:rPr lang="en-US" sz="2000" dirty="0" err="1" smtClean="0">
                <a:solidFill>
                  <a:srgbClr val="A52C13"/>
                </a:solidFill>
              </a:rPr>
              <a:t>Capitano</a:t>
            </a:r>
            <a:r>
              <a:rPr lang="en-US" sz="2000" dirty="0" smtClean="0"/>
              <a:t> is a loner and a parody of the professional soldier.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A52C13"/>
                </a:solidFill>
              </a:rPr>
              <a:t>Arlecchino</a:t>
            </a:r>
            <a:r>
              <a:rPr lang="en-US" sz="2000" dirty="0" smtClean="0"/>
              <a:t> is a comical servant, stupid with flashes of wit, credulous and lazy, whose schemes always fail.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A52C13"/>
                </a:solidFill>
              </a:rPr>
              <a:t>Pantalone</a:t>
            </a:r>
            <a:r>
              <a:rPr lang="en-US" sz="2000" dirty="0" smtClean="0"/>
              <a:t> is a mean and miserly old man, credulous, dissolute, fussy, jealous of his young wife.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A52C13"/>
                </a:solidFill>
              </a:rPr>
              <a:t>Columbina</a:t>
            </a:r>
            <a:r>
              <a:rPr lang="en-US" sz="2000" dirty="0" smtClean="0"/>
              <a:t> is a perky maid from a small city, witty and impertinent, given to intrigue. 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691680" y="195486"/>
            <a:ext cx="5824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Arial Black"/>
                <a:cs typeface="Arial Black"/>
              </a:rPr>
              <a:t>Commedia </a:t>
            </a:r>
            <a:r>
              <a:rPr lang="en-US" sz="4000" dirty="0" err="1" smtClean="0">
                <a:solidFill>
                  <a:srgbClr val="000000"/>
                </a:solidFill>
                <a:latin typeface="Arial Black"/>
                <a:cs typeface="Arial Black"/>
              </a:rPr>
              <a:t>dell'arte</a:t>
            </a:r>
            <a:endParaRPr lang="en-US" sz="4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9209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91680" y="843558"/>
            <a:ext cx="5904656" cy="372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rgbClr val="A52C13"/>
                </a:solidFill>
              </a:rPr>
              <a:t>Pulcinella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6"/>
                </a:solidFill>
              </a:rPr>
              <a:t>cunning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rgbClr val="A52C13"/>
                </a:solidFill>
              </a:rPr>
              <a:t>Capitano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7440F"/>
                </a:solidFill>
              </a:rPr>
              <a:t>cowardly braggart.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rgbClr val="A52C13"/>
                </a:solidFill>
              </a:rPr>
              <a:t>Arlecchino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7440F"/>
                </a:solidFill>
              </a:rPr>
              <a:t>comical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rgbClr val="A52C13"/>
                </a:solidFill>
              </a:rPr>
              <a:t>Pantalone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7440F"/>
                </a:solidFill>
              </a:rPr>
              <a:t>dissolute and miserly old man.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rgbClr val="A52C13"/>
                </a:solidFill>
              </a:rPr>
              <a:t>Colombina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7440F"/>
                </a:solidFill>
              </a:rPr>
              <a:t>impertinent maid.</a:t>
            </a:r>
            <a:endParaRPr lang="en-US" sz="2400" dirty="0">
              <a:solidFill>
                <a:srgbClr val="57440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91680" y="195486"/>
            <a:ext cx="5824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Arial Black"/>
                <a:cs typeface="Arial Black"/>
              </a:rPr>
              <a:t>Commedia </a:t>
            </a:r>
            <a:r>
              <a:rPr lang="en-US" sz="4000" dirty="0" err="1" smtClean="0">
                <a:solidFill>
                  <a:srgbClr val="000000"/>
                </a:solidFill>
                <a:latin typeface="Arial Black"/>
                <a:cs typeface="Arial Black"/>
              </a:rPr>
              <a:t>dell'arte</a:t>
            </a:r>
            <a:endParaRPr lang="en-US" sz="4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68892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91680" y="843558"/>
            <a:ext cx="5904656" cy="372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Pulcinella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6"/>
                </a:solidFill>
              </a:rPr>
              <a:t>cunning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rgbClr val="B22325"/>
                </a:solidFill>
              </a:rPr>
              <a:t>Capitano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7440F"/>
                </a:solidFill>
              </a:rPr>
              <a:t>cowardly braggart.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rgbClr val="B22325"/>
                </a:solidFill>
              </a:rPr>
              <a:t>Arlecchino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7440F"/>
                </a:solidFill>
              </a:rPr>
              <a:t>comical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rgbClr val="B22325"/>
                </a:solidFill>
              </a:rPr>
              <a:t>Pantalone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7440F"/>
                </a:solidFill>
              </a:rPr>
              <a:t>dissolute and miserly old man.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rgbClr val="B22325"/>
                </a:solidFill>
              </a:rPr>
              <a:t>Colombina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7440F"/>
                </a:solidFill>
              </a:rPr>
              <a:t>impertinent maid.</a:t>
            </a:r>
            <a:endParaRPr lang="en-US" sz="2400" dirty="0">
              <a:solidFill>
                <a:srgbClr val="57440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91680" y="195486"/>
            <a:ext cx="5824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Arial Black"/>
                <a:cs typeface="Arial Black"/>
              </a:rPr>
              <a:t>Commedia </a:t>
            </a:r>
            <a:r>
              <a:rPr lang="en-US" sz="4000" dirty="0" err="1" smtClean="0">
                <a:solidFill>
                  <a:srgbClr val="000000"/>
                </a:solidFill>
                <a:latin typeface="Arial Black"/>
                <a:cs typeface="Arial Black"/>
              </a:rPr>
              <a:t>dell'arte</a:t>
            </a:r>
            <a:endParaRPr lang="en-US" sz="4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2708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3B3B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3B3B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3B3B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3B3B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25088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5" name="Picture 4" descr="commedia_polichinel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83518"/>
            <a:ext cx="1368152" cy="39211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1680" y="0"/>
            <a:ext cx="59046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Pulcinella</a:t>
            </a:r>
            <a:r>
              <a:rPr lang="en-US" sz="2400" dirty="0" smtClean="0">
                <a:solidFill>
                  <a:schemeClr val="accent6"/>
                </a:solidFill>
              </a:rPr>
              <a:t> cunning servant.</a:t>
            </a:r>
          </a:p>
        </p:txBody>
      </p:sp>
    </p:spTree>
    <p:extLst>
      <p:ext uri="{BB962C8B-B14F-4D97-AF65-F5344CB8AC3E}">
        <p14:creationId xmlns:p14="http://schemas.microsoft.com/office/powerpoint/2010/main" val="756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media_fracas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483518"/>
            <a:ext cx="2686046" cy="3952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5088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1680" y="0"/>
            <a:ext cx="590465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Pulcinella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cunning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Capitano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/>
                </a:solidFill>
              </a:rPr>
              <a:t>cowardly braggart.</a:t>
            </a:r>
          </a:p>
        </p:txBody>
      </p:sp>
    </p:spTree>
    <p:extLst>
      <p:ext uri="{BB962C8B-B14F-4D97-AF65-F5344CB8AC3E}">
        <p14:creationId xmlns:p14="http://schemas.microsoft.com/office/powerpoint/2010/main" val="446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42781" y="810799"/>
            <a:ext cx="4661519" cy="4165057"/>
            <a:chOff x="4342781" y="810799"/>
            <a:chExt cx="4661519" cy="4165057"/>
          </a:xfrm>
        </p:grpSpPr>
        <p:sp>
          <p:nvSpPr>
            <p:cNvPr id="7" name="Freeform 6"/>
            <p:cNvSpPr/>
            <p:nvPr/>
          </p:nvSpPr>
          <p:spPr>
            <a:xfrm>
              <a:off x="4342781" y="1426610"/>
              <a:ext cx="4661519" cy="3549246"/>
            </a:xfrm>
            <a:custGeom>
              <a:avLst/>
              <a:gdLst>
                <a:gd name="connsiteX0" fmla="*/ 3308438 w 4661519"/>
                <a:gd name="connsiteY0" fmla="*/ 352070 h 3531630"/>
                <a:gd name="connsiteX1" fmla="*/ 1958504 w 4661519"/>
                <a:gd name="connsiteY1" fmla="*/ 651 h 3531630"/>
                <a:gd name="connsiteX2" fmla="*/ 920094 w 4661519"/>
                <a:gd name="connsiteY2" fmla="*/ 447912 h 3531630"/>
                <a:gd name="connsiteX3" fmla="*/ 105342 w 4661519"/>
                <a:gd name="connsiteY3" fmla="*/ 1302499 h 3531630"/>
                <a:gd name="connsiteX4" fmla="*/ 145281 w 4661519"/>
                <a:gd name="connsiteY4" fmla="*/ 2492533 h 3531630"/>
                <a:gd name="connsiteX5" fmla="*/ 1335458 w 4661519"/>
                <a:gd name="connsiteY5" fmla="*/ 3506856 h 3531630"/>
                <a:gd name="connsiteX6" fmla="*/ 3532095 w 4661519"/>
                <a:gd name="connsiteY6" fmla="*/ 3107516 h 3531630"/>
                <a:gd name="connsiteX7" fmla="*/ 4570505 w 4661519"/>
                <a:gd name="connsiteY7" fmla="*/ 1885536 h 3531630"/>
                <a:gd name="connsiteX8" fmla="*/ 4506603 w 4661519"/>
                <a:gd name="connsiteY8" fmla="*/ 1086856 h 3531630"/>
                <a:gd name="connsiteX9" fmla="*/ 3667887 w 4661519"/>
                <a:gd name="connsiteY9" fmla="*/ 511806 h 3531630"/>
                <a:gd name="connsiteX10" fmla="*/ 3308438 w 4661519"/>
                <a:gd name="connsiteY10" fmla="*/ 352070 h 3531630"/>
                <a:gd name="connsiteX0" fmla="*/ 3116731 w 4661519"/>
                <a:gd name="connsiteY0" fmla="*/ 281951 h 3533393"/>
                <a:gd name="connsiteX1" fmla="*/ 1958504 w 4661519"/>
                <a:gd name="connsiteY1" fmla="*/ 2414 h 3533393"/>
                <a:gd name="connsiteX2" fmla="*/ 920094 w 4661519"/>
                <a:gd name="connsiteY2" fmla="*/ 449675 h 3533393"/>
                <a:gd name="connsiteX3" fmla="*/ 105342 w 4661519"/>
                <a:gd name="connsiteY3" fmla="*/ 1304262 h 3533393"/>
                <a:gd name="connsiteX4" fmla="*/ 145281 w 4661519"/>
                <a:gd name="connsiteY4" fmla="*/ 2494296 h 3533393"/>
                <a:gd name="connsiteX5" fmla="*/ 1335458 w 4661519"/>
                <a:gd name="connsiteY5" fmla="*/ 3508619 h 3533393"/>
                <a:gd name="connsiteX6" fmla="*/ 3532095 w 4661519"/>
                <a:gd name="connsiteY6" fmla="*/ 3109279 h 3533393"/>
                <a:gd name="connsiteX7" fmla="*/ 4570505 w 4661519"/>
                <a:gd name="connsiteY7" fmla="*/ 1887299 h 3533393"/>
                <a:gd name="connsiteX8" fmla="*/ 4506603 w 4661519"/>
                <a:gd name="connsiteY8" fmla="*/ 1088619 h 3533393"/>
                <a:gd name="connsiteX9" fmla="*/ 3667887 w 4661519"/>
                <a:gd name="connsiteY9" fmla="*/ 513569 h 3533393"/>
                <a:gd name="connsiteX10" fmla="*/ 3116731 w 4661519"/>
                <a:gd name="connsiteY10" fmla="*/ 281951 h 3533393"/>
                <a:gd name="connsiteX0" fmla="*/ 3116731 w 4661519"/>
                <a:gd name="connsiteY0" fmla="*/ 281951 h 3533393"/>
                <a:gd name="connsiteX1" fmla="*/ 1958504 w 4661519"/>
                <a:gd name="connsiteY1" fmla="*/ 2414 h 3533393"/>
                <a:gd name="connsiteX2" fmla="*/ 920094 w 4661519"/>
                <a:gd name="connsiteY2" fmla="*/ 449675 h 3533393"/>
                <a:gd name="connsiteX3" fmla="*/ 105342 w 4661519"/>
                <a:gd name="connsiteY3" fmla="*/ 1304262 h 3533393"/>
                <a:gd name="connsiteX4" fmla="*/ 145281 w 4661519"/>
                <a:gd name="connsiteY4" fmla="*/ 2494296 h 3533393"/>
                <a:gd name="connsiteX5" fmla="*/ 1335458 w 4661519"/>
                <a:gd name="connsiteY5" fmla="*/ 3508619 h 3533393"/>
                <a:gd name="connsiteX6" fmla="*/ 3532095 w 4661519"/>
                <a:gd name="connsiteY6" fmla="*/ 3109279 h 3533393"/>
                <a:gd name="connsiteX7" fmla="*/ 4570505 w 4661519"/>
                <a:gd name="connsiteY7" fmla="*/ 1887299 h 3533393"/>
                <a:gd name="connsiteX8" fmla="*/ 4506603 w 4661519"/>
                <a:gd name="connsiteY8" fmla="*/ 1088619 h 3533393"/>
                <a:gd name="connsiteX9" fmla="*/ 3667887 w 4661519"/>
                <a:gd name="connsiteY9" fmla="*/ 513569 h 3533393"/>
                <a:gd name="connsiteX10" fmla="*/ 3116731 w 4661519"/>
                <a:gd name="connsiteY10" fmla="*/ 281951 h 3533393"/>
                <a:gd name="connsiteX0" fmla="*/ 2885086 w 4661519"/>
                <a:gd name="connsiteY0" fmla="*/ 184712 h 3539982"/>
                <a:gd name="connsiteX1" fmla="*/ 1958504 w 4661519"/>
                <a:gd name="connsiteY1" fmla="*/ 9003 h 3539982"/>
                <a:gd name="connsiteX2" fmla="*/ 920094 w 4661519"/>
                <a:gd name="connsiteY2" fmla="*/ 456264 h 3539982"/>
                <a:gd name="connsiteX3" fmla="*/ 105342 w 4661519"/>
                <a:gd name="connsiteY3" fmla="*/ 1310851 h 3539982"/>
                <a:gd name="connsiteX4" fmla="*/ 145281 w 4661519"/>
                <a:gd name="connsiteY4" fmla="*/ 2500885 h 3539982"/>
                <a:gd name="connsiteX5" fmla="*/ 1335458 w 4661519"/>
                <a:gd name="connsiteY5" fmla="*/ 3515208 h 3539982"/>
                <a:gd name="connsiteX6" fmla="*/ 3532095 w 4661519"/>
                <a:gd name="connsiteY6" fmla="*/ 3115868 h 3539982"/>
                <a:gd name="connsiteX7" fmla="*/ 4570505 w 4661519"/>
                <a:gd name="connsiteY7" fmla="*/ 1893888 h 3539982"/>
                <a:gd name="connsiteX8" fmla="*/ 4506603 w 4661519"/>
                <a:gd name="connsiteY8" fmla="*/ 1095208 h 3539982"/>
                <a:gd name="connsiteX9" fmla="*/ 3667887 w 4661519"/>
                <a:gd name="connsiteY9" fmla="*/ 520158 h 3539982"/>
                <a:gd name="connsiteX10" fmla="*/ 2885086 w 4661519"/>
                <a:gd name="connsiteY10" fmla="*/ 184712 h 3539982"/>
                <a:gd name="connsiteX0" fmla="*/ 2941000 w 4661519"/>
                <a:gd name="connsiteY0" fmla="*/ 136537 h 3547714"/>
                <a:gd name="connsiteX1" fmla="*/ 1958504 w 4661519"/>
                <a:gd name="connsiteY1" fmla="*/ 16735 h 3547714"/>
                <a:gd name="connsiteX2" fmla="*/ 920094 w 4661519"/>
                <a:gd name="connsiteY2" fmla="*/ 463996 h 3547714"/>
                <a:gd name="connsiteX3" fmla="*/ 105342 w 4661519"/>
                <a:gd name="connsiteY3" fmla="*/ 1318583 h 3547714"/>
                <a:gd name="connsiteX4" fmla="*/ 145281 w 4661519"/>
                <a:gd name="connsiteY4" fmla="*/ 2508617 h 3547714"/>
                <a:gd name="connsiteX5" fmla="*/ 1335458 w 4661519"/>
                <a:gd name="connsiteY5" fmla="*/ 3522940 h 3547714"/>
                <a:gd name="connsiteX6" fmla="*/ 3532095 w 4661519"/>
                <a:gd name="connsiteY6" fmla="*/ 3123600 h 3547714"/>
                <a:gd name="connsiteX7" fmla="*/ 4570505 w 4661519"/>
                <a:gd name="connsiteY7" fmla="*/ 1901620 h 3547714"/>
                <a:gd name="connsiteX8" fmla="*/ 4506603 w 4661519"/>
                <a:gd name="connsiteY8" fmla="*/ 1102940 h 3547714"/>
                <a:gd name="connsiteX9" fmla="*/ 3667887 w 4661519"/>
                <a:gd name="connsiteY9" fmla="*/ 527890 h 3547714"/>
                <a:gd name="connsiteX10" fmla="*/ 2941000 w 4661519"/>
                <a:gd name="connsiteY10" fmla="*/ 136537 h 3547714"/>
                <a:gd name="connsiteX0" fmla="*/ 2941000 w 4661519"/>
                <a:gd name="connsiteY0" fmla="*/ 138069 h 3549246"/>
                <a:gd name="connsiteX1" fmla="*/ 1958504 w 4661519"/>
                <a:gd name="connsiteY1" fmla="*/ 18267 h 3549246"/>
                <a:gd name="connsiteX2" fmla="*/ 920094 w 4661519"/>
                <a:gd name="connsiteY2" fmla="*/ 465528 h 3549246"/>
                <a:gd name="connsiteX3" fmla="*/ 105342 w 4661519"/>
                <a:gd name="connsiteY3" fmla="*/ 1320115 h 3549246"/>
                <a:gd name="connsiteX4" fmla="*/ 145281 w 4661519"/>
                <a:gd name="connsiteY4" fmla="*/ 2510149 h 3549246"/>
                <a:gd name="connsiteX5" fmla="*/ 1335458 w 4661519"/>
                <a:gd name="connsiteY5" fmla="*/ 3524472 h 3549246"/>
                <a:gd name="connsiteX6" fmla="*/ 3532095 w 4661519"/>
                <a:gd name="connsiteY6" fmla="*/ 3125132 h 3549246"/>
                <a:gd name="connsiteX7" fmla="*/ 4570505 w 4661519"/>
                <a:gd name="connsiteY7" fmla="*/ 1903152 h 3549246"/>
                <a:gd name="connsiteX8" fmla="*/ 4506603 w 4661519"/>
                <a:gd name="connsiteY8" fmla="*/ 1104472 h 3549246"/>
                <a:gd name="connsiteX9" fmla="*/ 3643924 w 4661519"/>
                <a:gd name="connsiteY9" fmla="*/ 609290 h 3549246"/>
                <a:gd name="connsiteX10" fmla="*/ 2941000 w 4661519"/>
                <a:gd name="connsiteY10" fmla="*/ 138069 h 354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61519" h="3549246">
                  <a:moveTo>
                    <a:pt x="2941000" y="138069"/>
                  </a:moveTo>
                  <a:cubicBezTo>
                    <a:pt x="2660097" y="39565"/>
                    <a:pt x="2295322" y="-36310"/>
                    <a:pt x="1958504" y="18267"/>
                  </a:cubicBezTo>
                  <a:cubicBezTo>
                    <a:pt x="1621686" y="72844"/>
                    <a:pt x="1228954" y="248553"/>
                    <a:pt x="920094" y="465528"/>
                  </a:cubicBezTo>
                  <a:cubicBezTo>
                    <a:pt x="611234" y="682503"/>
                    <a:pt x="234477" y="979345"/>
                    <a:pt x="105342" y="1320115"/>
                  </a:cubicBezTo>
                  <a:cubicBezTo>
                    <a:pt x="-23793" y="1660885"/>
                    <a:pt x="-59738" y="2142756"/>
                    <a:pt x="145281" y="2510149"/>
                  </a:cubicBezTo>
                  <a:cubicBezTo>
                    <a:pt x="350300" y="2877542"/>
                    <a:pt x="770989" y="3421975"/>
                    <a:pt x="1335458" y="3524472"/>
                  </a:cubicBezTo>
                  <a:cubicBezTo>
                    <a:pt x="1899927" y="3626969"/>
                    <a:pt x="2992921" y="3395352"/>
                    <a:pt x="3532095" y="3125132"/>
                  </a:cubicBezTo>
                  <a:cubicBezTo>
                    <a:pt x="4071269" y="2854912"/>
                    <a:pt x="4408087" y="2239929"/>
                    <a:pt x="4570505" y="1903152"/>
                  </a:cubicBezTo>
                  <a:cubicBezTo>
                    <a:pt x="4732923" y="1566375"/>
                    <a:pt x="4657039" y="1333427"/>
                    <a:pt x="4506603" y="1104472"/>
                  </a:cubicBezTo>
                  <a:cubicBezTo>
                    <a:pt x="4356167" y="875517"/>
                    <a:pt x="3904858" y="770357"/>
                    <a:pt x="3643924" y="609290"/>
                  </a:cubicBezTo>
                  <a:cubicBezTo>
                    <a:pt x="3382990" y="448223"/>
                    <a:pt x="3221903" y="236573"/>
                    <a:pt x="2941000" y="138069"/>
                  </a:cubicBezTo>
                  <a:close/>
                </a:path>
              </a:pathLst>
            </a:custGeom>
            <a:solidFill>
              <a:schemeClr val="accent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5238" y="810799"/>
              <a:ext cx="22083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Franklin Gothic Heavy"/>
                  <a:cs typeface="Franklin Gothic Heavy"/>
                </a:rPr>
                <a:t>Mammals</a:t>
              </a:r>
              <a:endParaRPr lang="en-US" sz="2800" dirty="0">
                <a:latin typeface="Franklin Gothic Heavy"/>
                <a:cs typeface="Franklin Gothic Heav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8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25088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6" name="Picture 5" descr="commedia_arlequ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83518"/>
            <a:ext cx="1928522" cy="394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1680" y="0"/>
            <a:ext cx="59046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Pulcinella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cunning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Capitano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cowardly braggart.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Arlecchino</a:t>
            </a:r>
            <a:r>
              <a:rPr lang="en-US" sz="2400" dirty="0" smtClean="0">
                <a:solidFill>
                  <a:schemeClr val="accent6"/>
                </a:solidFill>
              </a:rPr>
              <a:t> comical servant.</a:t>
            </a:r>
          </a:p>
        </p:txBody>
      </p:sp>
    </p:spTree>
    <p:extLst>
      <p:ext uri="{BB962C8B-B14F-4D97-AF65-F5344CB8AC3E}">
        <p14:creationId xmlns:p14="http://schemas.microsoft.com/office/powerpoint/2010/main" val="11181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dia_pantal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71550"/>
            <a:ext cx="2334158" cy="35119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5088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1680" y="0"/>
            <a:ext cx="59046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Pulcinella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cunning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Capitano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cowardly braggart.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Arlecchino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comical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Pantalone</a:t>
            </a:r>
            <a:r>
              <a:rPr lang="en-US" sz="2400" dirty="0" smtClean="0">
                <a:solidFill>
                  <a:schemeClr val="accent6"/>
                </a:solidFill>
              </a:rPr>
              <a:t> dissolute and miserly old man.</a:t>
            </a:r>
          </a:p>
        </p:txBody>
      </p:sp>
    </p:spTree>
    <p:extLst>
      <p:ext uri="{BB962C8B-B14F-4D97-AF65-F5344CB8AC3E}">
        <p14:creationId xmlns:p14="http://schemas.microsoft.com/office/powerpoint/2010/main" val="54064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25088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1680" y="0"/>
            <a:ext cx="5904656" cy="372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Pulcinella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cunning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Capitano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cowardly braggart.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Arlecchino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comical servant.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Pantalone</a:t>
            </a:r>
            <a:r>
              <a:rPr lang="en-US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 dissolute and miserly old man.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Colombina</a:t>
            </a:r>
            <a:r>
              <a:rPr lang="en-US" sz="2400" dirty="0" smtClean="0">
                <a:solidFill>
                  <a:schemeClr val="accent6"/>
                </a:solidFill>
              </a:rPr>
              <a:t> impertinent maid.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commedia_colomb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1510"/>
            <a:ext cx="1979665" cy="39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55776" y="4068000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B22325"/>
                </a:solidFill>
              </a:rPr>
              <a:t>Pulcinella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57440F"/>
                </a:solidFill>
              </a:rPr>
              <a:t>cunning servant.</a:t>
            </a:r>
            <a:endParaRPr lang="en-US" sz="2400" dirty="0" smtClean="0">
              <a:solidFill>
                <a:srgbClr val="57440F"/>
              </a:solidFill>
            </a:endParaRPr>
          </a:p>
        </p:txBody>
      </p:sp>
      <p:pic>
        <p:nvPicPr>
          <p:cNvPr id="5" name="Picture 4" descr="commedia_polichinel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83518"/>
            <a:ext cx="1368152" cy="39211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</p:spTree>
    <p:extLst>
      <p:ext uri="{BB962C8B-B14F-4D97-AF65-F5344CB8AC3E}">
        <p14:creationId xmlns:p14="http://schemas.microsoft.com/office/powerpoint/2010/main" val="28301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5" name="Picture 4" descr="commedia_fracas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483518"/>
            <a:ext cx="2686046" cy="3952800"/>
          </a:xfrm>
          <a:prstGeom prst="rect">
            <a:avLst/>
          </a:prstGeom>
        </p:spPr>
      </p:pic>
      <p:pic>
        <p:nvPicPr>
          <p:cNvPr id="10" name="Picture 9" descr="commedia_polichinelle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56000" y="4068000"/>
            <a:ext cx="4752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Capitano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rgbClr val="57440F"/>
                </a:solidFill>
              </a:rPr>
              <a:t>cowardly braggart.</a:t>
            </a:r>
          </a:p>
        </p:txBody>
      </p:sp>
    </p:spTree>
    <p:extLst>
      <p:ext uri="{BB962C8B-B14F-4D97-AF65-F5344CB8AC3E}">
        <p14:creationId xmlns:p14="http://schemas.microsoft.com/office/powerpoint/2010/main" val="42805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mmedia_polichinelle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pic>
        <p:nvPicPr>
          <p:cNvPr id="14" name="Picture 13" descr="commedia_arlequ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83518"/>
            <a:ext cx="1928522" cy="3942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17" name="Picture 16" descr="commedia_fracasse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00" y="727200"/>
            <a:ext cx="1337310" cy="1967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56000" y="4068000"/>
            <a:ext cx="374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Arlecchino</a:t>
            </a:r>
            <a:r>
              <a:rPr lang="en-US" sz="2400" dirty="0">
                <a:solidFill>
                  <a:srgbClr val="A52C13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comical servant.</a:t>
            </a:r>
          </a:p>
        </p:txBody>
      </p:sp>
    </p:spTree>
    <p:extLst>
      <p:ext uri="{BB962C8B-B14F-4D97-AF65-F5344CB8AC3E}">
        <p14:creationId xmlns:p14="http://schemas.microsoft.com/office/powerpoint/2010/main" val="88437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ommedia_pantal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71550"/>
            <a:ext cx="2334158" cy="3511906"/>
          </a:xfrm>
          <a:prstGeom prst="rect">
            <a:avLst/>
          </a:prstGeom>
        </p:spPr>
      </p:pic>
      <p:pic>
        <p:nvPicPr>
          <p:cNvPr id="12" name="Picture 11" descr="commedia_arlequin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00" y="792000"/>
            <a:ext cx="968654" cy="1979981"/>
          </a:xfrm>
          <a:prstGeom prst="rect">
            <a:avLst/>
          </a:prstGeom>
        </p:spPr>
      </p:pic>
      <p:pic>
        <p:nvPicPr>
          <p:cNvPr id="14" name="Picture 13" descr="commedia_polichinelle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20" name="Picture 19" descr="commedia_fracasse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00" y="727200"/>
            <a:ext cx="1337310" cy="196799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6000" y="4068000"/>
            <a:ext cx="552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Pantalone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dissolute and miserly old man.</a:t>
            </a:r>
          </a:p>
        </p:txBody>
      </p:sp>
    </p:spTree>
    <p:extLst>
      <p:ext uri="{BB962C8B-B14F-4D97-AF65-F5344CB8AC3E}">
        <p14:creationId xmlns:p14="http://schemas.microsoft.com/office/powerpoint/2010/main" val="316355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mmedia_arlequin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00" y="792000"/>
            <a:ext cx="968654" cy="1979981"/>
          </a:xfrm>
          <a:prstGeom prst="rect">
            <a:avLst/>
          </a:prstGeom>
        </p:spPr>
      </p:pic>
      <p:pic>
        <p:nvPicPr>
          <p:cNvPr id="14" name="Picture 13" descr="commedia_polichinelle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pic>
        <p:nvPicPr>
          <p:cNvPr id="9" name="Picture 8" descr="commedia_colombi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1510"/>
            <a:ext cx="1979665" cy="3963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16" name="Picture 15" descr="commedia_pantalon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1640" y="915566"/>
            <a:ext cx="1167079" cy="1755953"/>
          </a:xfrm>
          <a:prstGeom prst="rect">
            <a:avLst/>
          </a:prstGeom>
        </p:spPr>
      </p:pic>
      <p:pic>
        <p:nvPicPr>
          <p:cNvPr id="18" name="Picture 17" descr="commedia_fracasse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00" y="727200"/>
            <a:ext cx="1337310" cy="196799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556000" y="4068000"/>
            <a:ext cx="3958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Colombina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impertinent maid.</a:t>
            </a:r>
          </a:p>
        </p:txBody>
      </p:sp>
    </p:spTree>
    <p:extLst>
      <p:ext uri="{BB962C8B-B14F-4D97-AF65-F5344CB8AC3E}">
        <p14:creationId xmlns:p14="http://schemas.microsoft.com/office/powerpoint/2010/main" val="130851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media_polichinel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83518"/>
            <a:ext cx="1368152" cy="39211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55776" y="4068000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Pulcinella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cunning servant.</a:t>
            </a:r>
            <a:endParaRPr lang="en-U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25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5" name="Picture 4" descr="commedia_fracas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483518"/>
            <a:ext cx="2686046" cy="3952800"/>
          </a:xfrm>
          <a:prstGeom prst="rect">
            <a:avLst/>
          </a:prstGeom>
        </p:spPr>
      </p:pic>
      <p:pic>
        <p:nvPicPr>
          <p:cNvPr id="13" name="Picture 12" descr="commedia_polichinel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83518"/>
            <a:ext cx="1368152" cy="39211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6000" y="4068000"/>
            <a:ext cx="4752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Capitano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cowardly braggart.</a:t>
            </a:r>
          </a:p>
        </p:txBody>
      </p:sp>
    </p:spTree>
    <p:extLst>
      <p:ext uri="{BB962C8B-B14F-4D97-AF65-F5344CB8AC3E}">
        <p14:creationId xmlns:p14="http://schemas.microsoft.com/office/powerpoint/2010/main" val="60152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35802E-6 L -0.29531 -0.1432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74" y="-71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7289" y="615756"/>
            <a:ext cx="3857731" cy="3627131"/>
            <a:chOff x="367289" y="615756"/>
            <a:chExt cx="3857731" cy="3627131"/>
          </a:xfrm>
        </p:grpSpPr>
        <p:sp>
          <p:nvSpPr>
            <p:cNvPr id="4" name="Freeform 3"/>
            <p:cNvSpPr/>
            <p:nvPr/>
          </p:nvSpPr>
          <p:spPr>
            <a:xfrm>
              <a:off x="367289" y="615756"/>
              <a:ext cx="3857731" cy="3049813"/>
            </a:xfrm>
            <a:custGeom>
              <a:avLst/>
              <a:gdLst>
                <a:gd name="connsiteX0" fmla="*/ 376228 w 3857731"/>
                <a:gd name="connsiteY0" fmla="*/ 618702 h 3049813"/>
                <a:gd name="connsiteX1" fmla="*/ 1422626 w 3857731"/>
                <a:gd name="connsiteY1" fmla="*/ 3718 h 3049813"/>
                <a:gd name="connsiteX2" fmla="*/ 3395605 w 3857731"/>
                <a:gd name="connsiteY2" fmla="*/ 435005 h 3049813"/>
                <a:gd name="connsiteX3" fmla="*/ 3818957 w 3857731"/>
                <a:gd name="connsiteY3" fmla="*/ 1816722 h 3049813"/>
                <a:gd name="connsiteX4" fmla="*/ 2708657 w 3857731"/>
                <a:gd name="connsiteY4" fmla="*/ 2767151 h 3049813"/>
                <a:gd name="connsiteX5" fmla="*/ 927384 w 3857731"/>
                <a:gd name="connsiteY5" fmla="*/ 2998769 h 3049813"/>
                <a:gd name="connsiteX6" fmla="*/ 296351 w 3857731"/>
                <a:gd name="connsiteY6" fmla="*/ 1920550 h 3049813"/>
                <a:gd name="connsiteX7" fmla="*/ 803 w 3857731"/>
                <a:gd name="connsiteY7" fmla="*/ 1257646 h 3049813"/>
                <a:gd name="connsiteX8" fmla="*/ 376228 w 3857731"/>
                <a:gd name="connsiteY8" fmla="*/ 618702 h 30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7731" h="3049813">
                  <a:moveTo>
                    <a:pt x="376228" y="618702"/>
                  </a:moveTo>
                  <a:cubicBezTo>
                    <a:pt x="613199" y="409714"/>
                    <a:pt x="919397" y="34334"/>
                    <a:pt x="1422626" y="3718"/>
                  </a:cubicBezTo>
                  <a:cubicBezTo>
                    <a:pt x="1925855" y="-26898"/>
                    <a:pt x="2996217" y="132838"/>
                    <a:pt x="3395605" y="435005"/>
                  </a:cubicBezTo>
                  <a:cubicBezTo>
                    <a:pt x="3794994" y="737172"/>
                    <a:pt x="3933448" y="1428031"/>
                    <a:pt x="3818957" y="1816722"/>
                  </a:cubicBezTo>
                  <a:cubicBezTo>
                    <a:pt x="3704466" y="2205413"/>
                    <a:pt x="3190586" y="2570143"/>
                    <a:pt x="2708657" y="2767151"/>
                  </a:cubicBezTo>
                  <a:cubicBezTo>
                    <a:pt x="2226728" y="2964159"/>
                    <a:pt x="1329435" y="3139869"/>
                    <a:pt x="927384" y="2998769"/>
                  </a:cubicBezTo>
                  <a:cubicBezTo>
                    <a:pt x="525333" y="2857669"/>
                    <a:pt x="450781" y="2210737"/>
                    <a:pt x="296351" y="1920550"/>
                  </a:cubicBezTo>
                  <a:cubicBezTo>
                    <a:pt x="141921" y="1630363"/>
                    <a:pt x="-12510" y="1474621"/>
                    <a:pt x="803" y="1257646"/>
                  </a:cubicBezTo>
                  <a:cubicBezTo>
                    <a:pt x="14116" y="1040671"/>
                    <a:pt x="139257" y="827690"/>
                    <a:pt x="376228" y="61870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61706" y="3719667"/>
              <a:ext cx="3337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Franklin Gothic Heavy"/>
                  <a:cs typeface="Franklin Gothic Heavy"/>
                </a:rPr>
                <a:t>Animals with fins</a:t>
              </a:r>
              <a:endParaRPr lang="en-US" sz="2800" dirty="0">
                <a:latin typeface="Franklin Gothic Heavy"/>
                <a:cs typeface="Franklin Gothic Heavy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42781" y="810799"/>
            <a:ext cx="4661519" cy="4165057"/>
            <a:chOff x="4342781" y="810799"/>
            <a:chExt cx="4661519" cy="4165057"/>
          </a:xfrm>
        </p:grpSpPr>
        <p:sp>
          <p:nvSpPr>
            <p:cNvPr id="7" name="Freeform 6"/>
            <p:cNvSpPr/>
            <p:nvPr/>
          </p:nvSpPr>
          <p:spPr>
            <a:xfrm>
              <a:off x="4342781" y="1426610"/>
              <a:ext cx="4661519" cy="3549246"/>
            </a:xfrm>
            <a:custGeom>
              <a:avLst/>
              <a:gdLst>
                <a:gd name="connsiteX0" fmla="*/ 3308438 w 4661519"/>
                <a:gd name="connsiteY0" fmla="*/ 352070 h 3531630"/>
                <a:gd name="connsiteX1" fmla="*/ 1958504 w 4661519"/>
                <a:gd name="connsiteY1" fmla="*/ 651 h 3531630"/>
                <a:gd name="connsiteX2" fmla="*/ 920094 w 4661519"/>
                <a:gd name="connsiteY2" fmla="*/ 447912 h 3531630"/>
                <a:gd name="connsiteX3" fmla="*/ 105342 w 4661519"/>
                <a:gd name="connsiteY3" fmla="*/ 1302499 h 3531630"/>
                <a:gd name="connsiteX4" fmla="*/ 145281 w 4661519"/>
                <a:gd name="connsiteY4" fmla="*/ 2492533 h 3531630"/>
                <a:gd name="connsiteX5" fmla="*/ 1335458 w 4661519"/>
                <a:gd name="connsiteY5" fmla="*/ 3506856 h 3531630"/>
                <a:gd name="connsiteX6" fmla="*/ 3532095 w 4661519"/>
                <a:gd name="connsiteY6" fmla="*/ 3107516 h 3531630"/>
                <a:gd name="connsiteX7" fmla="*/ 4570505 w 4661519"/>
                <a:gd name="connsiteY7" fmla="*/ 1885536 h 3531630"/>
                <a:gd name="connsiteX8" fmla="*/ 4506603 w 4661519"/>
                <a:gd name="connsiteY8" fmla="*/ 1086856 h 3531630"/>
                <a:gd name="connsiteX9" fmla="*/ 3667887 w 4661519"/>
                <a:gd name="connsiteY9" fmla="*/ 511806 h 3531630"/>
                <a:gd name="connsiteX10" fmla="*/ 3308438 w 4661519"/>
                <a:gd name="connsiteY10" fmla="*/ 352070 h 3531630"/>
                <a:gd name="connsiteX0" fmla="*/ 3116731 w 4661519"/>
                <a:gd name="connsiteY0" fmla="*/ 281951 h 3533393"/>
                <a:gd name="connsiteX1" fmla="*/ 1958504 w 4661519"/>
                <a:gd name="connsiteY1" fmla="*/ 2414 h 3533393"/>
                <a:gd name="connsiteX2" fmla="*/ 920094 w 4661519"/>
                <a:gd name="connsiteY2" fmla="*/ 449675 h 3533393"/>
                <a:gd name="connsiteX3" fmla="*/ 105342 w 4661519"/>
                <a:gd name="connsiteY3" fmla="*/ 1304262 h 3533393"/>
                <a:gd name="connsiteX4" fmla="*/ 145281 w 4661519"/>
                <a:gd name="connsiteY4" fmla="*/ 2494296 h 3533393"/>
                <a:gd name="connsiteX5" fmla="*/ 1335458 w 4661519"/>
                <a:gd name="connsiteY5" fmla="*/ 3508619 h 3533393"/>
                <a:gd name="connsiteX6" fmla="*/ 3532095 w 4661519"/>
                <a:gd name="connsiteY6" fmla="*/ 3109279 h 3533393"/>
                <a:gd name="connsiteX7" fmla="*/ 4570505 w 4661519"/>
                <a:gd name="connsiteY7" fmla="*/ 1887299 h 3533393"/>
                <a:gd name="connsiteX8" fmla="*/ 4506603 w 4661519"/>
                <a:gd name="connsiteY8" fmla="*/ 1088619 h 3533393"/>
                <a:gd name="connsiteX9" fmla="*/ 3667887 w 4661519"/>
                <a:gd name="connsiteY9" fmla="*/ 513569 h 3533393"/>
                <a:gd name="connsiteX10" fmla="*/ 3116731 w 4661519"/>
                <a:gd name="connsiteY10" fmla="*/ 281951 h 3533393"/>
                <a:gd name="connsiteX0" fmla="*/ 3116731 w 4661519"/>
                <a:gd name="connsiteY0" fmla="*/ 281951 h 3533393"/>
                <a:gd name="connsiteX1" fmla="*/ 1958504 w 4661519"/>
                <a:gd name="connsiteY1" fmla="*/ 2414 h 3533393"/>
                <a:gd name="connsiteX2" fmla="*/ 920094 w 4661519"/>
                <a:gd name="connsiteY2" fmla="*/ 449675 h 3533393"/>
                <a:gd name="connsiteX3" fmla="*/ 105342 w 4661519"/>
                <a:gd name="connsiteY3" fmla="*/ 1304262 h 3533393"/>
                <a:gd name="connsiteX4" fmla="*/ 145281 w 4661519"/>
                <a:gd name="connsiteY4" fmla="*/ 2494296 h 3533393"/>
                <a:gd name="connsiteX5" fmla="*/ 1335458 w 4661519"/>
                <a:gd name="connsiteY5" fmla="*/ 3508619 h 3533393"/>
                <a:gd name="connsiteX6" fmla="*/ 3532095 w 4661519"/>
                <a:gd name="connsiteY6" fmla="*/ 3109279 h 3533393"/>
                <a:gd name="connsiteX7" fmla="*/ 4570505 w 4661519"/>
                <a:gd name="connsiteY7" fmla="*/ 1887299 h 3533393"/>
                <a:gd name="connsiteX8" fmla="*/ 4506603 w 4661519"/>
                <a:gd name="connsiteY8" fmla="*/ 1088619 h 3533393"/>
                <a:gd name="connsiteX9" fmla="*/ 3667887 w 4661519"/>
                <a:gd name="connsiteY9" fmla="*/ 513569 h 3533393"/>
                <a:gd name="connsiteX10" fmla="*/ 3116731 w 4661519"/>
                <a:gd name="connsiteY10" fmla="*/ 281951 h 3533393"/>
                <a:gd name="connsiteX0" fmla="*/ 2885086 w 4661519"/>
                <a:gd name="connsiteY0" fmla="*/ 184712 h 3539982"/>
                <a:gd name="connsiteX1" fmla="*/ 1958504 w 4661519"/>
                <a:gd name="connsiteY1" fmla="*/ 9003 h 3539982"/>
                <a:gd name="connsiteX2" fmla="*/ 920094 w 4661519"/>
                <a:gd name="connsiteY2" fmla="*/ 456264 h 3539982"/>
                <a:gd name="connsiteX3" fmla="*/ 105342 w 4661519"/>
                <a:gd name="connsiteY3" fmla="*/ 1310851 h 3539982"/>
                <a:gd name="connsiteX4" fmla="*/ 145281 w 4661519"/>
                <a:gd name="connsiteY4" fmla="*/ 2500885 h 3539982"/>
                <a:gd name="connsiteX5" fmla="*/ 1335458 w 4661519"/>
                <a:gd name="connsiteY5" fmla="*/ 3515208 h 3539982"/>
                <a:gd name="connsiteX6" fmla="*/ 3532095 w 4661519"/>
                <a:gd name="connsiteY6" fmla="*/ 3115868 h 3539982"/>
                <a:gd name="connsiteX7" fmla="*/ 4570505 w 4661519"/>
                <a:gd name="connsiteY7" fmla="*/ 1893888 h 3539982"/>
                <a:gd name="connsiteX8" fmla="*/ 4506603 w 4661519"/>
                <a:gd name="connsiteY8" fmla="*/ 1095208 h 3539982"/>
                <a:gd name="connsiteX9" fmla="*/ 3667887 w 4661519"/>
                <a:gd name="connsiteY9" fmla="*/ 520158 h 3539982"/>
                <a:gd name="connsiteX10" fmla="*/ 2885086 w 4661519"/>
                <a:gd name="connsiteY10" fmla="*/ 184712 h 3539982"/>
                <a:gd name="connsiteX0" fmla="*/ 2941000 w 4661519"/>
                <a:gd name="connsiteY0" fmla="*/ 136537 h 3547714"/>
                <a:gd name="connsiteX1" fmla="*/ 1958504 w 4661519"/>
                <a:gd name="connsiteY1" fmla="*/ 16735 h 3547714"/>
                <a:gd name="connsiteX2" fmla="*/ 920094 w 4661519"/>
                <a:gd name="connsiteY2" fmla="*/ 463996 h 3547714"/>
                <a:gd name="connsiteX3" fmla="*/ 105342 w 4661519"/>
                <a:gd name="connsiteY3" fmla="*/ 1318583 h 3547714"/>
                <a:gd name="connsiteX4" fmla="*/ 145281 w 4661519"/>
                <a:gd name="connsiteY4" fmla="*/ 2508617 h 3547714"/>
                <a:gd name="connsiteX5" fmla="*/ 1335458 w 4661519"/>
                <a:gd name="connsiteY5" fmla="*/ 3522940 h 3547714"/>
                <a:gd name="connsiteX6" fmla="*/ 3532095 w 4661519"/>
                <a:gd name="connsiteY6" fmla="*/ 3123600 h 3547714"/>
                <a:gd name="connsiteX7" fmla="*/ 4570505 w 4661519"/>
                <a:gd name="connsiteY7" fmla="*/ 1901620 h 3547714"/>
                <a:gd name="connsiteX8" fmla="*/ 4506603 w 4661519"/>
                <a:gd name="connsiteY8" fmla="*/ 1102940 h 3547714"/>
                <a:gd name="connsiteX9" fmla="*/ 3667887 w 4661519"/>
                <a:gd name="connsiteY9" fmla="*/ 527890 h 3547714"/>
                <a:gd name="connsiteX10" fmla="*/ 2941000 w 4661519"/>
                <a:gd name="connsiteY10" fmla="*/ 136537 h 3547714"/>
                <a:gd name="connsiteX0" fmla="*/ 2941000 w 4661519"/>
                <a:gd name="connsiteY0" fmla="*/ 138069 h 3549246"/>
                <a:gd name="connsiteX1" fmla="*/ 1958504 w 4661519"/>
                <a:gd name="connsiteY1" fmla="*/ 18267 h 3549246"/>
                <a:gd name="connsiteX2" fmla="*/ 920094 w 4661519"/>
                <a:gd name="connsiteY2" fmla="*/ 465528 h 3549246"/>
                <a:gd name="connsiteX3" fmla="*/ 105342 w 4661519"/>
                <a:gd name="connsiteY3" fmla="*/ 1320115 h 3549246"/>
                <a:gd name="connsiteX4" fmla="*/ 145281 w 4661519"/>
                <a:gd name="connsiteY4" fmla="*/ 2510149 h 3549246"/>
                <a:gd name="connsiteX5" fmla="*/ 1335458 w 4661519"/>
                <a:gd name="connsiteY5" fmla="*/ 3524472 h 3549246"/>
                <a:gd name="connsiteX6" fmla="*/ 3532095 w 4661519"/>
                <a:gd name="connsiteY6" fmla="*/ 3125132 h 3549246"/>
                <a:gd name="connsiteX7" fmla="*/ 4570505 w 4661519"/>
                <a:gd name="connsiteY7" fmla="*/ 1903152 h 3549246"/>
                <a:gd name="connsiteX8" fmla="*/ 4506603 w 4661519"/>
                <a:gd name="connsiteY8" fmla="*/ 1104472 h 3549246"/>
                <a:gd name="connsiteX9" fmla="*/ 3643924 w 4661519"/>
                <a:gd name="connsiteY9" fmla="*/ 609290 h 3549246"/>
                <a:gd name="connsiteX10" fmla="*/ 2941000 w 4661519"/>
                <a:gd name="connsiteY10" fmla="*/ 138069 h 354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61519" h="3549246">
                  <a:moveTo>
                    <a:pt x="2941000" y="138069"/>
                  </a:moveTo>
                  <a:cubicBezTo>
                    <a:pt x="2660097" y="39565"/>
                    <a:pt x="2295322" y="-36310"/>
                    <a:pt x="1958504" y="18267"/>
                  </a:cubicBezTo>
                  <a:cubicBezTo>
                    <a:pt x="1621686" y="72844"/>
                    <a:pt x="1228954" y="248553"/>
                    <a:pt x="920094" y="465528"/>
                  </a:cubicBezTo>
                  <a:cubicBezTo>
                    <a:pt x="611234" y="682503"/>
                    <a:pt x="234477" y="979345"/>
                    <a:pt x="105342" y="1320115"/>
                  </a:cubicBezTo>
                  <a:cubicBezTo>
                    <a:pt x="-23793" y="1660885"/>
                    <a:pt x="-59738" y="2142756"/>
                    <a:pt x="145281" y="2510149"/>
                  </a:cubicBezTo>
                  <a:cubicBezTo>
                    <a:pt x="350300" y="2877542"/>
                    <a:pt x="770989" y="3421975"/>
                    <a:pt x="1335458" y="3524472"/>
                  </a:cubicBezTo>
                  <a:cubicBezTo>
                    <a:pt x="1899927" y="3626969"/>
                    <a:pt x="2992921" y="3395352"/>
                    <a:pt x="3532095" y="3125132"/>
                  </a:cubicBezTo>
                  <a:cubicBezTo>
                    <a:pt x="4071269" y="2854912"/>
                    <a:pt x="4408087" y="2239929"/>
                    <a:pt x="4570505" y="1903152"/>
                  </a:cubicBezTo>
                  <a:cubicBezTo>
                    <a:pt x="4732923" y="1566375"/>
                    <a:pt x="4657039" y="1333427"/>
                    <a:pt x="4506603" y="1104472"/>
                  </a:cubicBezTo>
                  <a:cubicBezTo>
                    <a:pt x="4356167" y="875517"/>
                    <a:pt x="3904858" y="770357"/>
                    <a:pt x="3643924" y="609290"/>
                  </a:cubicBezTo>
                  <a:cubicBezTo>
                    <a:pt x="3382990" y="448223"/>
                    <a:pt x="3221903" y="236573"/>
                    <a:pt x="2941000" y="138069"/>
                  </a:cubicBezTo>
                  <a:close/>
                </a:path>
              </a:pathLst>
            </a:custGeom>
            <a:solidFill>
              <a:schemeClr val="accent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5238" y="810799"/>
              <a:ext cx="22083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Franklin Gothic Heavy"/>
                  <a:cs typeface="Franklin Gothic Heavy"/>
                </a:rPr>
                <a:t>Mammals</a:t>
              </a:r>
              <a:endParaRPr lang="en-US" sz="2800" dirty="0">
                <a:latin typeface="Franklin Gothic Heavy"/>
                <a:cs typeface="Franklin Gothic Heav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76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5" name="Picture 4" descr="commedia_fracas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483518"/>
            <a:ext cx="2686046" cy="3952800"/>
          </a:xfrm>
          <a:prstGeom prst="rect">
            <a:avLst/>
          </a:prstGeom>
        </p:spPr>
      </p:pic>
      <p:pic>
        <p:nvPicPr>
          <p:cNvPr id="10" name="Picture 9" descr="commedia_polichinelle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6000" y="4068000"/>
            <a:ext cx="4752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Capitano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cowardly braggart.</a:t>
            </a:r>
          </a:p>
        </p:txBody>
      </p:sp>
    </p:spTree>
    <p:extLst>
      <p:ext uri="{BB962C8B-B14F-4D97-AF65-F5344CB8AC3E}">
        <p14:creationId xmlns:p14="http://schemas.microsoft.com/office/powerpoint/2010/main" val="137950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5" name="Picture 4" descr="commedia_fracas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483518"/>
            <a:ext cx="2686046" cy="3952800"/>
          </a:xfrm>
          <a:prstGeom prst="rect">
            <a:avLst/>
          </a:prstGeom>
        </p:spPr>
      </p:pic>
      <p:pic>
        <p:nvPicPr>
          <p:cNvPr id="10" name="Picture 9" descr="commedia_polichinelle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pic>
        <p:nvPicPr>
          <p:cNvPr id="7" name="Picture 6" descr="commedia_arlequ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83518"/>
            <a:ext cx="1928522" cy="394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56000" y="4068000"/>
            <a:ext cx="374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Arlecchino</a:t>
            </a:r>
            <a:r>
              <a:rPr lang="en-US" sz="2400" dirty="0">
                <a:solidFill>
                  <a:srgbClr val="A52C13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comical servant.</a:t>
            </a:r>
          </a:p>
        </p:txBody>
      </p:sp>
    </p:spTree>
    <p:extLst>
      <p:ext uri="{BB962C8B-B14F-4D97-AF65-F5344CB8AC3E}">
        <p14:creationId xmlns:p14="http://schemas.microsoft.com/office/powerpoint/2010/main" val="33333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93827E-6 L 0.23663 -0.146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-73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mmedia_polichinelle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pic>
        <p:nvPicPr>
          <p:cNvPr id="14" name="Picture 13" descr="commedia_arlequ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83518"/>
            <a:ext cx="1928522" cy="3942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17" name="Picture 16" descr="commedia_fracasse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00" y="727200"/>
            <a:ext cx="1337310" cy="19679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6000" y="4068000"/>
            <a:ext cx="374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Arlecchino</a:t>
            </a:r>
            <a:r>
              <a:rPr lang="en-US" sz="2400" dirty="0">
                <a:solidFill>
                  <a:srgbClr val="A52C13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comical servant.</a:t>
            </a:r>
          </a:p>
        </p:txBody>
      </p:sp>
    </p:spTree>
    <p:extLst>
      <p:ext uri="{BB962C8B-B14F-4D97-AF65-F5344CB8AC3E}">
        <p14:creationId xmlns:p14="http://schemas.microsoft.com/office/powerpoint/2010/main" val="136459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mmedia_polichinelle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pic>
        <p:nvPicPr>
          <p:cNvPr id="14" name="Picture 13" descr="commedia_arlequ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83518"/>
            <a:ext cx="1928522" cy="3942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16" name="Picture 15" descr="commedia_pantal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71550"/>
            <a:ext cx="2334158" cy="3511906"/>
          </a:xfrm>
          <a:prstGeom prst="rect">
            <a:avLst/>
          </a:prstGeom>
        </p:spPr>
      </p:pic>
      <p:pic>
        <p:nvPicPr>
          <p:cNvPr id="17" name="Picture 16" descr="commedia_fracasse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00" y="727200"/>
            <a:ext cx="1337310" cy="19679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56000" y="4068000"/>
            <a:ext cx="552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Pantalone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dissolute and miserly old man.</a:t>
            </a:r>
          </a:p>
        </p:txBody>
      </p:sp>
    </p:spTree>
    <p:extLst>
      <p:ext uri="{BB962C8B-B14F-4D97-AF65-F5344CB8AC3E}">
        <p14:creationId xmlns:p14="http://schemas.microsoft.com/office/powerpoint/2010/main" val="1727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93827E-7 L -0.14479 -0.131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6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ommedia_pantal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71550"/>
            <a:ext cx="2334158" cy="3511906"/>
          </a:xfrm>
          <a:prstGeom prst="rect">
            <a:avLst/>
          </a:prstGeom>
        </p:spPr>
      </p:pic>
      <p:pic>
        <p:nvPicPr>
          <p:cNvPr id="12" name="Picture 11" descr="commedia_arlequin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00" y="792000"/>
            <a:ext cx="968654" cy="1979981"/>
          </a:xfrm>
          <a:prstGeom prst="rect">
            <a:avLst/>
          </a:prstGeom>
        </p:spPr>
      </p:pic>
      <p:pic>
        <p:nvPicPr>
          <p:cNvPr id="14" name="Picture 13" descr="commedia_polichinelle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20" name="Picture 19" descr="commedia_fracasse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00" y="727200"/>
            <a:ext cx="1337310" cy="19679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56000" y="4068000"/>
            <a:ext cx="552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Pantalone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dissolute and miserly old man.</a:t>
            </a:r>
          </a:p>
        </p:txBody>
      </p:sp>
    </p:spTree>
    <p:extLst>
      <p:ext uri="{BB962C8B-B14F-4D97-AF65-F5344CB8AC3E}">
        <p14:creationId xmlns:p14="http://schemas.microsoft.com/office/powerpoint/2010/main" val="1332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ommedia_pantal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71550"/>
            <a:ext cx="2334158" cy="3511906"/>
          </a:xfrm>
          <a:prstGeom prst="rect">
            <a:avLst/>
          </a:prstGeom>
        </p:spPr>
      </p:pic>
      <p:pic>
        <p:nvPicPr>
          <p:cNvPr id="12" name="Picture 11" descr="commedia_arlequin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00" y="792000"/>
            <a:ext cx="968654" cy="1979981"/>
          </a:xfrm>
          <a:prstGeom prst="rect">
            <a:avLst/>
          </a:prstGeom>
        </p:spPr>
      </p:pic>
      <p:pic>
        <p:nvPicPr>
          <p:cNvPr id="14" name="Picture 13" descr="commedia_polichinelle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17" name="Picture 16" descr="commedia_colombin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1510"/>
            <a:ext cx="1979665" cy="3963600"/>
          </a:xfrm>
          <a:prstGeom prst="rect">
            <a:avLst/>
          </a:prstGeom>
        </p:spPr>
      </p:pic>
      <p:pic>
        <p:nvPicPr>
          <p:cNvPr id="20" name="Picture 19" descr="commedia_fracasse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00" y="727200"/>
            <a:ext cx="1337310" cy="19679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56000" y="4068000"/>
            <a:ext cx="3958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Colombina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impertinent maid.</a:t>
            </a:r>
          </a:p>
        </p:txBody>
      </p:sp>
    </p:spTree>
    <p:extLst>
      <p:ext uri="{BB962C8B-B14F-4D97-AF65-F5344CB8AC3E}">
        <p14:creationId xmlns:p14="http://schemas.microsoft.com/office/powerpoint/2010/main" val="37750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7531E-6 L 0.08108 -0.1453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5" y="-728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mmedia_arlequin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00" y="792000"/>
            <a:ext cx="968654" cy="1979981"/>
          </a:xfrm>
          <a:prstGeom prst="rect">
            <a:avLst/>
          </a:prstGeom>
        </p:spPr>
      </p:pic>
      <p:pic>
        <p:nvPicPr>
          <p:cNvPr id="14" name="Picture 13" descr="commedia_polichinelle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0" y="727200"/>
            <a:ext cx="690118" cy="1977898"/>
          </a:xfrm>
          <a:prstGeom prst="rect">
            <a:avLst/>
          </a:prstGeom>
        </p:spPr>
      </p:pic>
      <p:pic>
        <p:nvPicPr>
          <p:cNvPr id="9" name="Picture 8" descr="commedia_colombi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1510"/>
            <a:ext cx="1979665" cy="3963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504" y="123478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AquilineTwo"/>
                <a:cs typeface="AquilineTwo"/>
              </a:rPr>
              <a:t>Commedia dell '</a:t>
            </a:r>
            <a:r>
              <a:rPr lang="en-US" sz="4000" dirty="0">
                <a:solidFill>
                  <a:schemeClr val="accent6"/>
                </a:solidFill>
                <a:latin typeface="AquilineTwo"/>
                <a:cs typeface="AquilineTwo"/>
              </a:rPr>
              <a:t>arte</a:t>
            </a:r>
          </a:p>
        </p:txBody>
      </p:sp>
      <p:pic>
        <p:nvPicPr>
          <p:cNvPr id="16" name="Picture 15" descr="commedia_pantalon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1640" y="915566"/>
            <a:ext cx="1167079" cy="1755953"/>
          </a:xfrm>
          <a:prstGeom prst="rect">
            <a:avLst/>
          </a:prstGeom>
        </p:spPr>
      </p:pic>
      <p:pic>
        <p:nvPicPr>
          <p:cNvPr id="18" name="Picture 17" descr="commedia_fracasse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00" y="727200"/>
            <a:ext cx="1337310" cy="19679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56000" y="4068000"/>
            <a:ext cx="3958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Colombina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impertinent maid.</a:t>
            </a:r>
          </a:p>
        </p:txBody>
      </p:sp>
    </p:spTree>
    <p:extLst>
      <p:ext uri="{BB962C8B-B14F-4D97-AF65-F5344CB8AC3E}">
        <p14:creationId xmlns:p14="http://schemas.microsoft.com/office/powerpoint/2010/main" val="352024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342781" y="810799"/>
            <a:ext cx="4661519" cy="4165057"/>
            <a:chOff x="4342781" y="810799"/>
            <a:chExt cx="4661519" cy="4165057"/>
          </a:xfrm>
        </p:grpSpPr>
        <p:sp>
          <p:nvSpPr>
            <p:cNvPr id="11" name="Freeform 10"/>
            <p:cNvSpPr/>
            <p:nvPr/>
          </p:nvSpPr>
          <p:spPr>
            <a:xfrm>
              <a:off x="4342781" y="1426610"/>
              <a:ext cx="4661519" cy="3549246"/>
            </a:xfrm>
            <a:custGeom>
              <a:avLst/>
              <a:gdLst>
                <a:gd name="connsiteX0" fmla="*/ 3308438 w 4661519"/>
                <a:gd name="connsiteY0" fmla="*/ 352070 h 3531630"/>
                <a:gd name="connsiteX1" fmla="*/ 1958504 w 4661519"/>
                <a:gd name="connsiteY1" fmla="*/ 651 h 3531630"/>
                <a:gd name="connsiteX2" fmla="*/ 920094 w 4661519"/>
                <a:gd name="connsiteY2" fmla="*/ 447912 h 3531630"/>
                <a:gd name="connsiteX3" fmla="*/ 105342 w 4661519"/>
                <a:gd name="connsiteY3" fmla="*/ 1302499 h 3531630"/>
                <a:gd name="connsiteX4" fmla="*/ 145281 w 4661519"/>
                <a:gd name="connsiteY4" fmla="*/ 2492533 h 3531630"/>
                <a:gd name="connsiteX5" fmla="*/ 1335458 w 4661519"/>
                <a:gd name="connsiteY5" fmla="*/ 3506856 h 3531630"/>
                <a:gd name="connsiteX6" fmla="*/ 3532095 w 4661519"/>
                <a:gd name="connsiteY6" fmla="*/ 3107516 h 3531630"/>
                <a:gd name="connsiteX7" fmla="*/ 4570505 w 4661519"/>
                <a:gd name="connsiteY7" fmla="*/ 1885536 h 3531630"/>
                <a:gd name="connsiteX8" fmla="*/ 4506603 w 4661519"/>
                <a:gd name="connsiteY8" fmla="*/ 1086856 h 3531630"/>
                <a:gd name="connsiteX9" fmla="*/ 3667887 w 4661519"/>
                <a:gd name="connsiteY9" fmla="*/ 511806 h 3531630"/>
                <a:gd name="connsiteX10" fmla="*/ 3308438 w 4661519"/>
                <a:gd name="connsiteY10" fmla="*/ 352070 h 3531630"/>
                <a:gd name="connsiteX0" fmla="*/ 3116731 w 4661519"/>
                <a:gd name="connsiteY0" fmla="*/ 281951 h 3533393"/>
                <a:gd name="connsiteX1" fmla="*/ 1958504 w 4661519"/>
                <a:gd name="connsiteY1" fmla="*/ 2414 h 3533393"/>
                <a:gd name="connsiteX2" fmla="*/ 920094 w 4661519"/>
                <a:gd name="connsiteY2" fmla="*/ 449675 h 3533393"/>
                <a:gd name="connsiteX3" fmla="*/ 105342 w 4661519"/>
                <a:gd name="connsiteY3" fmla="*/ 1304262 h 3533393"/>
                <a:gd name="connsiteX4" fmla="*/ 145281 w 4661519"/>
                <a:gd name="connsiteY4" fmla="*/ 2494296 h 3533393"/>
                <a:gd name="connsiteX5" fmla="*/ 1335458 w 4661519"/>
                <a:gd name="connsiteY5" fmla="*/ 3508619 h 3533393"/>
                <a:gd name="connsiteX6" fmla="*/ 3532095 w 4661519"/>
                <a:gd name="connsiteY6" fmla="*/ 3109279 h 3533393"/>
                <a:gd name="connsiteX7" fmla="*/ 4570505 w 4661519"/>
                <a:gd name="connsiteY7" fmla="*/ 1887299 h 3533393"/>
                <a:gd name="connsiteX8" fmla="*/ 4506603 w 4661519"/>
                <a:gd name="connsiteY8" fmla="*/ 1088619 h 3533393"/>
                <a:gd name="connsiteX9" fmla="*/ 3667887 w 4661519"/>
                <a:gd name="connsiteY9" fmla="*/ 513569 h 3533393"/>
                <a:gd name="connsiteX10" fmla="*/ 3116731 w 4661519"/>
                <a:gd name="connsiteY10" fmla="*/ 281951 h 3533393"/>
                <a:gd name="connsiteX0" fmla="*/ 3116731 w 4661519"/>
                <a:gd name="connsiteY0" fmla="*/ 281951 h 3533393"/>
                <a:gd name="connsiteX1" fmla="*/ 1958504 w 4661519"/>
                <a:gd name="connsiteY1" fmla="*/ 2414 h 3533393"/>
                <a:gd name="connsiteX2" fmla="*/ 920094 w 4661519"/>
                <a:gd name="connsiteY2" fmla="*/ 449675 h 3533393"/>
                <a:gd name="connsiteX3" fmla="*/ 105342 w 4661519"/>
                <a:gd name="connsiteY3" fmla="*/ 1304262 h 3533393"/>
                <a:gd name="connsiteX4" fmla="*/ 145281 w 4661519"/>
                <a:gd name="connsiteY4" fmla="*/ 2494296 h 3533393"/>
                <a:gd name="connsiteX5" fmla="*/ 1335458 w 4661519"/>
                <a:gd name="connsiteY5" fmla="*/ 3508619 h 3533393"/>
                <a:gd name="connsiteX6" fmla="*/ 3532095 w 4661519"/>
                <a:gd name="connsiteY6" fmla="*/ 3109279 h 3533393"/>
                <a:gd name="connsiteX7" fmla="*/ 4570505 w 4661519"/>
                <a:gd name="connsiteY7" fmla="*/ 1887299 h 3533393"/>
                <a:gd name="connsiteX8" fmla="*/ 4506603 w 4661519"/>
                <a:gd name="connsiteY8" fmla="*/ 1088619 h 3533393"/>
                <a:gd name="connsiteX9" fmla="*/ 3667887 w 4661519"/>
                <a:gd name="connsiteY9" fmla="*/ 513569 h 3533393"/>
                <a:gd name="connsiteX10" fmla="*/ 3116731 w 4661519"/>
                <a:gd name="connsiteY10" fmla="*/ 281951 h 3533393"/>
                <a:gd name="connsiteX0" fmla="*/ 2885086 w 4661519"/>
                <a:gd name="connsiteY0" fmla="*/ 184712 h 3539982"/>
                <a:gd name="connsiteX1" fmla="*/ 1958504 w 4661519"/>
                <a:gd name="connsiteY1" fmla="*/ 9003 h 3539982"/>
                <a:gd name="connsiteX2" fmla="*/ 920094 w 4661519"/>
                <a:gd name="connsiteY2" fmla="*/ 456264 h 3539982"/>
                <a:gd name="connsiteX3" fmla="*/ 105342 w 4661519"/>
                <a:gd name="connsiteY3" fmla="*/ 1310851 h 3539982"/>
                <a:gd name="connsiteX4" fmla="*/ 145281 w 4661519"/>
                <a:gd name="connsiteY4" fmla="*/ 2500885 h 3539982"/>
                <a:gd name="connsiteX5" fmla="*/ 1335458 w 4661519"/>
                <a:gd name="connsiteY5" fmla="*/ 3515208 h 3539982"/>
                <a:gd name="connsiteX6" fmla="*/ 3532095 w 4661519"/>
                <a:gd name="connsiteY6" fmla="*/ 3115868 h 3539982"/>
                <a:gd name="connsiteX7" fmla="*/ 4570505 w 4661519"/>
                <a:gd name="connsiteY7" fmla="*/ 1893888 h 3539982"/>
                <a:gd name="connsiteX8" fmla="*/ 4506603 w 4661519"/>
                <a:gd name="connsiteY8" fmla="*/ 1095208 h 3539982"/>
                <a:gd name="connsiteX9" fmla="*/ 3667887 w 4661519"/>
                <a:gd name="connsiteY9" fmla="*/ 520158 h 3539982"/>
                <a:gd name="connsiteX10" fmla="*/ 2885086 w 4661519"/>
                <a:gd name="connsiteY10" fmla="*/ 184712 h 3539982"/>
                <a:gd name="connsiteX0" fmla="*/ 2941000 w 4661519"/>
                <a:gd name="connsiteY0" fmla="*/ 136537 h 3547714"/>
                <a:gd name="connsiteX1" fmla="*/ 1958504 w 4661519"/>
                <a:gd name="connsiteY1" fmla="*/ 16735 h 3547714"/>
                <a:gd name="connsiteX2" fmla="*/ 920094 w 4661519"/>
                <a:gd name="connsiteY2" fmla="*/ 463996 h 3547714"/>
                <a:gd name="connsiteX3" fmla="*/ 105342 w 4661519"/>
                <a:gd name="connsiteY3" fmla="*/ 1318583 h 3547714"/>
                <a:gd name="connsiteX4" fmla="*/ 145281 w 4661519"/>
                <a:gd name="connsiteY4" fmla="*/ 2508617 h 3547714"/>
                <a:gd name="connsiteX5" fmla="*/ 1335458 w 4661519"/>
                <a:gd name="connsiteY5" fmla="*/ 3522940 h 3547714"/>
                <a:gd name="connsiteX6" fmla="*/ 3532095 w 4661519"/>
                <a:gd name="connsiteY6" fmla="*/ 3123600 h 3547714"/>
                <a:gd name="connsiteX7" fmla="*/ 4570505 w 4661519"/>
                <a:gd name="connsiteY7" fmla="*/ 1901620 h 3547714"/>
                <a:gd name="connsiteX8" fmla="*/ 4506603 w 4661519"/>
                <a:gd name="connsiteY8" fmla="*/ 1102940 h 3547714"/>
                <a:gd name="connsiteX9" fmla="*/ 3667887 w 4661519"/>
                <a:gd name="connsiteY9" fmla="*/ 527890 h 3547714"/>
                <a:gd name="connsiteX10" fmla="*/ 2941000 w 4661519"/>
                <a:gd name="connsiteY10" fmla="*/ 136537 h 3547714"/>
                <a:gd name="connsiteX0" fmla="*/ 2941000 w 4661519"/>
                <a:gd name="connsiteY0" fmla="*/ 138069 h 3549246"/>
                <a:gd name="connsiteX1" fmla="*/ 1958504 w 4661519"/>
                <a:gd name="connsiteY1" fmla="*/ 18267 h 3549246"/>
                <a:gd name="connsiteX2" fmla="*/ 920094 w 4661519"/>
                <a:gd name="connsiteY2" fmla="*/ 465528 h 3549246"/>
                <a:gd name="connsiteX3" fmla="*/ 105342 w 4661519"/>
                <a:gd name="connsiteY3" fmla="*/ 1320115 h 3549246"/>
                <a:gd name="connsiteX4" fmla="*/ 145281 w 4661519"/>
                <a:gd name="connsiteY4" fmla="*/ 2510149 h 3549246"/>
                <a:gd name="connsiteX5" fmla="*/ 1335458 w 4661519"/>
                <a:gd name="connsiteY5" fmla="*/ 3524472 h 3549246"/>
                <a:gd name="connsiteX6" fmla="*/ 3532095 w 4661519"/>
                <a:gd name="connsiteY6" fmla="*/ 3125132 h 3549246"/>
                <a:gd name="connsiteX7" fmla="*/ 4570505 w 4661519"/>
                <a:gd name="connsiteY7" fmla="*/ 1903152 h 3549246"/>
                <a:gd name="connsiteX8" fmla="*/ 4506603 w 4661519"/>
                <a:gd name="connsiteY8" fmla="*/ 1104472 h 3549246"/>
                <a:gd name="connsiteX9" fmla="*/ 3643924 w 4661519"/>
                <a:gd name="connsiteY9" fmla="*/ 609290 h 3549246"/>
                <a:gd name="connsiteX10" fmla="*/ 2941000 w 4661519"/>
                <a:gd name="connsiteY10" fmla="*/ 138069 h 354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61519" h="3549246">
                  <a:moveTo>
                    <a:pt x="2941000" y="138069"/>
                  </a:moveTo>
                  <a:cubicBezTo>
                    <a:pt x="2660097" y="39565"/>
                    <a:pt x="2295322" y="-36310"/>
                    <a:pt x="1958504" y="18267"/>
                  </a:cubicBezTo>
                  <a:cubicBezTo>
                    <a:pt x="1621686" y="72844"/>
                    <a:pt x="1228954" y="248553"/>
                    <a:pt x="920094" y="465528"/>
                  </a:cubicBezTo>
                  <a:cubicBezTo>
                    <a:pt x="611234" y="682503"/>
                    <a:pt x="234477" y="979345"/>
                    <a:pt x="105342" y="1320115"/>
                  </a:cubicBezTo>
                  <a:cubicBezTo>
                    <a:pt x="-23793" y="1660885"/>
                    <a:pt x="-59738" y="2142756"/>
                    <a:pt x="145281" y="2510149"/>
                  </a:cubicBezTo>
                  <a:cubicBezTo>
                    <a:pt x="350300" y="2877542"/>
                    <a:pt x="770989" y="3421975"/>
                    <a:pt x="1335458" y="3524472"/>
                  </a:cubicBezTo>
                  <a:cubicBezTo>
                    <a:pt x="1899927" y="3626969"/>
                    <a:pt x="2992921" y="3395352"/>
                    <a:pt x="3532095" y="3125132"/>
                  </a:cubicBezTo>
                  <a:cubicBezTo>
                    <a:pt x="4071269" y="2854912"/>
                    <a:pt x="4408087" y="2239929"/>
                    <a:pt x="4570505" y="1903152"/>
                  </a:cubicBezTo>
                  <a:cubicBezTo>
                    <a:pt x="4732923" y="1566375"/>
                    <a:pt x="4657039" y="1333427"/>
                    <a:pt x="4506603" y="1104472"/>
                  </a:cubicBezTo>
                  <a:cubicBezTo>
                    <a:pt x="4356167" y="875517"/>
                    <a:pt x="3904858" y="770357"/>
                    <a:pt x="3643924" y="609290"/>
                  </a:cubicBezTo>
                  <a:cubicBezTo>
                    <a:pt x="3382990" y="448223"/>
                    <a:pt x="3221903" y="236573"/>
                    <a:pt x="2941000" y="138069"/>
                  </a:cubicBezTo>
                  <a:close/>
                </a:path>
              </a:pathLst>
            </a:custGeom>
            <a:solidFill>
              <a:schemeClr val="accent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25238" y="810799"/>
              <a:ext cx="22083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Franklin Gothic Heavy"/>
                  <a:cs typeface="Franklin Gothic Heavy"/>
                </a:rPr>
                <a:t>Mammals</a:t>
              </a:r>
              <a:endParaRPr lang="en-US" sz="2800" dirty="0">
                <a:latin typeface="Franklin Gothic Heavy"/>
                <a:cs typeface="Franklin Gothic Heavy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7289" y="615756"/>
            <a:ext cx="3857731" cy="3627131"/>
            <a:chOff x="367289" y="615756"/>
            <a:chExt cx="3857731" cy="3627131"/>
          </a:xfrm>
        </p:grpSpPr>
        <p:sp>
          <p:nvSpPr>
            <p:cNvPr id="8" name="Freeform 7"/>
            <p:cNvSpPr/>
            <p:nvPr/>
          </p:nvSpPr>
          <p:spPr>
            <a:xfrm>
              <a:off x="367289" y="615756"/>
              <a:ext cx="3857731" cy="3049813"/>
            </a:xfrm>
            <a:custGeom>
              <a:avLst/>
              <a:gdLst>
                <a:gd name="connsiteX0" fmla="*/ 376228 w 3857731"/>
                <a:gd name="connsiteY0" fmla="*/ 618702 h 3049813"/>
                <a:gd name="connsiteX1" fmla="*/ 1422626 w 3857731"/>
                <a:gd name="connsiteY1" fmla="*/ 3718 h 3049813"/>
                <a:gd name="connsiteX2" fmla="*/ 3395605 w 3857731"/>
                <a:gd name="connsiteY2" fmla="*/ 435005 h 3049813"/>
                <a:gd name="connsiteX3" fmla="*/ 3818957 w 3857731"/>
                <a:gd name="connsiteY3" fmla="*/ 1816722 h 3049813"/>
                <a:gd name="connsiteX4" fmla="*/ 2708657 w 3857731"/>
                <a:gd name="connsiteY4" fmla="*/ 2767151 h 3049813"/>
                <a:gd name="connsiteX5" fmla="*/ 927384 w 3857731"/>
                <a:gd name="connsiteY5" fmla="*/ 2998769 h 3049813"/>
                <a:gd name="connsiteX6" fmla="*/ 296351 w 3857731"/>
                <a:gd name="connsiteY6" fmla="*/ 1920550 h 3049813"/>
                <a:gd name="connsiteX7" fmla="*/ 803 w 3857731"/>
                <a:gd name="connsiteY7" fmla="*/ 1257646 h 3049813"/>
                <a:gd name="connsiteX8" fmla="*/ 376228 w 3857731"/>
                <a:gd name="connsiteY8" fmla="*/ 618702 h 30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7731" h="3049813">
                  <a:moveTo>
                    <a:pt x="376228" y="618702"/>
                  </a:moveTo>
                  <a:cubicBezTo>
                    <a:pt x="613199" y="409714"/>
                    <a:pt x="919397" y="34334"/>
                    <a:pt x="1422626" y="3718"/>
                  </a:cubicBezTo>
                  <a:cubicBezTo>
                    <a:pt x="1925855" y="-26898"/>
                    <a:pt x="2996217" y="132838"/>
                    <a:pt x="3395605" y="435005"/>
                  </a:cubicBezTo>
                  <a:cubicBezTo>
                    <a:pt x="3794994" y="737172"/>
                    <a:pt x="3933448" y="1428031"/>
                    <a:pt x="3818957" y="1816722"/>
                  </a:cubicBezTo>
                  <a:cubicBezTo>
                    <a:pt x="3704466" y="2205413"/>
                    <a:pt x="3190586" y="2570143"/>
                    <a:pt x="2708657" y="2767151"/>
                  </a:cubicBezTo>
                  <a:cubicBezTo>
                    <a:pt x="2226728" y="2964159"/>
                    <a:pt x="1329435" y="3139869"/>
                    <a:pt x="927384" y="2998769"/>
                  </a:cubicBezTo>
                  <a:cubicBezTo>
                    <a:pt x="525333" y="2857669"/>
                    <a:pt x="450781" y="2210737"/>
                    <a:pt x="296351" y="1920550"/>
                  </a:cubicBezTo>
                  <a:cubicBezTo>
                    <a:pt x="141921" y="1630363"/>
                    <a:pt x="-12510" y="1474621"/>
                    <a:pt x="803" y="1257646"/>
                  </a:cubicBezTo>
                  <a:cubicBezTo>
                    <a:pt x="14116" y="1040671"/>
                    <a:pt x="139257" y="827690"/>
                    <a:pt x="376228" y="61870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1706" y="3719667"/>
              <a:ext cx="3337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Franklin Gothic Heavy"/>
                  <a:cs typeface="Franklin Gothic Heavy"/>
                </a:rPr>
                <a:t>Animals with fins</a:t>
              </a:r>
              <a:endParaRPr lang="en-US" sz="2800" dirty="0">
                <a:latin typeface="Franklin Gothic Heavy"/>
                <a:cs typeface="Franklin Gothic Heav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8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xmlns:p14="http://schemas.microsoft.com/office/powerpoint/2010/main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5679E-6 L 0.12049 0.05802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-0.01285 -0.05123 " pathEditMode="relative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00" y="910800"/>
            <a:ext cx="7435850" cy="3816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3200" y="4017600"/>
            <a:ext cx="3337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Heavy"/>
                <a:cs typeface="Franklin Gothic Heavy"/>
              </a:rPr>
              <a:t>Animals with fins</a:t>
            </a:r>
            <a:endParaRPr lang="en-US" sz="2800" dirty="0">
              <a:latin typeface="Franklin Gothic Heavy"/>
              <a:cs typeface="Franklin Gothic Heav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3128" y="547200"/>
            <a:ext cx="22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Heavy"/>
                <a:cs typeface="Franklin Gothic Heavy"/>
              </a:rPr>
              <a:t>Mammals</a:t>
            </a:r>
            <a:endParaRPr lang="en-US" sz="2800" dirty="0">
              <a:latin typeface="Franklin Gothic Heavy"/>
              <a:cs typeface="Franklin Gothic Heavy"/>
            </a:endParaRPr>
          </a:p>
        </p:txBody>
      </p:sp>
    </p:spTree>
    <p:extLst>
      <p:ext uri="{BB962C8B-B14F-4D97-AF65-F5344CB8AC3E}">
        <p14:creationId xmlns:p14="http://schemas.microsoft.com/office/powerpoint/2010/main" val="88325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3200" y="4017600"/>
            <a:ext cx="3337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Heavy"/>
                <a:cs typeface="Franklin Gothic Heavy"/>
              </a:rPr>
              <a:t>Animals with fins</a:t>
            </a:r>
            <a:endParaRPr lang="en-US" sz="2800" dirty="0">
              <a:latin typeface="Franklin Gothic Heavy"/>
              <a:cs typeface="Franklin Gothic Heav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3128" y="547200"/>
            <a:ext cx="22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Heavy"/>
                <a:cs typeface="Franklin Gothic Heavy"/>
              </a:rPr>
              <a:t>Mammals</a:t>
            </a:r>
            <a:endParaRPr lang="en-US" sz="2800" dirty="0">
              <a:latin typeface="Franklin Gothic Heavy"/>
              <a:cs typeface="Franklin Gothic Heavy"/>
            </a:endParaRPr>
          </a:p>
        </p:txBody>
      </p:sp>
      <p:pic>
        <p:nvPicPr>
          <p:cNvPr id="3" name="Picture 2" descr="intersec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0" y="640800"/>
            <a:ext cx="7829550" cy="4362450"/>
          </a:xfrm>
          <a:prstGeom prst="rect">
            <a:avLst/>
          </a:prstGeom>
        </p:spPr>
      </p:pic>
      <p:pic>
        <p:nvPicPr>
          <p:cNvPr id="2" name="Picture 1" descr="dolphin-enrique-meza-c-02-8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52" y="2244869"/>
            <a:ext cx="938023" cy="602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9739" y="177868"/>
            <a:ext cx="277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Impact"/>
                <a:cs typeface="Impact"/>
              </a:rPr>
              <a:t>INTERSECTION</a:t>
            </a:r>
            <a:endParaRPr lang="en-US" sz="3600" dirty="0">
              <a:solidFill>
                <a:schemeClr val="accent5">
                  <a:lumMod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1866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3200" y="4017600"/>
            <a:ext cx="3337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Heavy"/>
                <a:cs typeface="Franklin Gothic Heavy"/>
              </a:rPr>
              <a:t>Animals with fins</a:t>
            </a:r>
            <a:endParaRPr lang="en-US" sz="2800" dirty="0">
              <a:latin typeface="Franklin Gothic Heavy"/>
              <a:cs typeface="Franklin Gothic Heav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3128" y="547200"/>
            <a:ext cx="22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Heavy"/>
                <a:cs typeface="Franklin Gothic Heavy"/>
              </a:rPr>
              <a:t>Mammals</a:t>
            </a:r>
            <a:endParaRPr lang="en-US" sz="2800" dirty="0">
              <a:latin typeface="Franklin Gothic Heavy"/>
              <a:cs typeface="Franklin Gothic Heavy"/>
            </a:endParaRPr>
          </a:p>
        </p:txBody>
      </p:sp>
      <p:pic>
        <p:nvPicPr>
          <p:cNvPr id="3" name="Picture 2" descr="differenc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0" y="640800"/>
            <a:ext cx="7829550" cy="4362450"/>
          </a:xfrm>
          <a:prstGeom prst="rect">
            <a:avLst/>
          </a:prstGeom>
        </p:spPr>
      </p:pic>
      <p:pic>
        <p:nvPicPr>
          <p:cNvPr id="2" name="Picture 1" descr="SHARK-pure-8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54" y="1831876"/>
            <a:ext cx="1841738" cy="828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739" y="177868"/>
            <a:ext cx="277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Impact"/>
                <a:cs typeface="Impact"/>
              </a:rPr>
              <a:t>DIFFERENCE</a:t>
            </a:r>
            <a:endParaRPr lang="en-US" sz="3600" dirty="0">
              <a:solidFill>
                <a:schemeClr val="accent5">
                  <a:lumMod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69936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3200" y="4017600"/>
            <a:ext cx="3337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Heavy"/>
                <a:cs typeface="Franklin Gothic Heavy"/>
              </a:rPr>
              <a:t>Animals with fins</a:t>
            </a:r>
            <a:endParaRPr lang="en-US" sz="2800" dirty="0">
              <a:latin typeface="Franklin Gothic Heavy"/>
              <a:cs typeface="Franklin Gothic Heav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3128" y="547200"/>
            <a:ext cx="22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Heavy"/>
                <a:cs typeface="Franklin Gothic Heavy"/>
              </a:rPr>
              <a:t>Mammals</a:t>
            </a:r>
            <a:endParaRPr lang="en-US" sz="2800" dirty="0">
              <a:latin typeface="Franklin Gothic Heavy"/>
              <a:cs typeface="Franklin Gothic Heavy"/>
            </a:endParaRPr>
          </a:p>
        </p:txBody>
      </p:sp>
      <p:pic>
        <p:nvPicPr>
          <p:cNvPr id="3" name="Picture 2" descr="un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0" y="640800"/>
            <a:ext cx="7829550" cy="4362450"/>
          </a:xfrm>
          <a:prstGeom prst="rect">
            <a:avLst/>
          </a:prstGeom>
        </p:spPr>
      </p:pic>
      <p:pic>
        <p:nvPicPr>
          <p:cNvPr id="5" name="Picture 4" descr="SHARK-pure-8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54" y="1831876"/>
            <a:ext cx="1841738" cy="828782"/>
          </a:xfrm>
          <a:prstGeom prst="rect">
            <a:avLst/>
          </a:prstGeom>
        </p:spPr>
      </p:pic>
      <p:pic>
        <p:nvPicPr>
          <p:cNvPr id="6" name="Picture 5" descr="dolphin-enrique-meza-c-02-8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52" y="2244869"/>
            <a:ext cx="938023" cy="602680"/>
          </a:xfrm>
          <a:prstGeom prst="rect">
            <a:avLst/>
          </a:prstGeom>
        </p:spPr>
      </p:pic>
      <p:pic>
        <p:nvPicPr>
          <p:cNvPr id="2" name="Picture 1" descr="wol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22" y="2478166"/>
            <a:ext cx="911765" cy="9117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9739" y="177868"/>
            <a:ext cx="135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Impact"/>
                <a:cs typeface="Impact"/>
              </a:rPr>
              <a:t>UNION</a:t>
            </a:r>
            <a:endParaRPr lang="en-US" sz="3600" dirty="0">
              <a:solidFill>
                <a:schemeClr val="accent5">
                  <a:lumMod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0917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06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Computer </a:t>
            </a:r>
            <a:r>
              <a:rPr lang="en-US" sz="3200" dirty="0"/>
              <a:t>C</a:t>
            </a:r>
            <a:r>
              <a:rPr lang="en-US" sz="3200" dirty="0" smtClean="0"/>
              <a:t>ode </a:t>
            </a:r>
            <a:r>
              <a:rPr lang="en-US" sz="3200" dirty="0"/>
              <a:t>S</a:t>
            </a:r>
            <a:r>
              <a:rPr lang="en-US" sz="3200" dirty="0" smtClean="0"/>
              <a:t>awn in Half</a:t>
            </a:r>
          </a:p>
        </p:txBody>
      </p:sp>
    </p:spTree>
    <p:extLst>
      <p:ext uri="{BB962C8B-B14F-4D97-AF65-F5344CB8AC3E}">
        <p14:creationId xmlns:p14="http://schemas.microsoft.com/office/powerpoint/2010/main" val="111482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pressTemplate-16x9">
  <a:themeElements>
    <a:clrScheme name="Apress Theme">
      <a:dk1>
        <a:srgbClr val="0D0D0D"/>
      </a:dk1>
      <a:lt1>
        <a:srgbClr val="F2F2F2"/>
      </a:lt1>
      <a:dk2>
        <a:srgbClr val="2A2A2A"/>
      </a:dk2>
      <a:lt2>
        <a:srgbClr val="F9C933"/>
      </a:lt2>
      <a:accent1>
        <a:srgbClr val="182B3E"/>
      </a:accent1>
      <a:accent2>
        <a:srgbClr val="F3D68B"/>
      </a:accent2>
      <a:accent3>
        <a:srgbClr val="892C29"/>
      </a:accent3>
      <a:accent4>
        <a:srgbClr val="E58C32"/>
      </a:accent4>
      <a:accent5>
        <a:srgbClr val="DA4244"/>
      </a:accent5>
      <a:accent6>
        <a:srgbClr val="57440F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AC61888CFA98488B84943A48CAB4C0" ma:contentTypeVersion="" ma:contentTypeDescription="Create a new document." ma:contentTypeScope="" ma:versionID="21ec4d33b9e9ea185d385521a8b0d5bb">
  <xsd:schema xmlns:xsd="http://www.w3.org/2001/XMLSchema" xmlns:xs="http://www.w3.org/2001/XMLSchema" xmlns:p="http://schemas.microsoft.com/office/2006/metadata/properties" xmlns:ns2="3545e88d-3f31-4bc9-8e69-921603ea672c" targetNamespace="http://schemas.microsoft.com/office/2006/metadata/properties" ma:root="true" ma:fieldsID="47096189450af67886daee89e398084c" ns2:_="">
    <xsd:import namespace="3545e88d-3f31-4bc9-8e69-921603ea672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5e88d-3f31-4bc9-8e69-921603ea67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6B66C2-0E27-41B6-8E64-2B354B9E87B8}"/>
</file>

<file path=customXml/itemProps2.xml><?xml version="1.0" encoding="utf-8"?>
<ds:datastoreItem xmlns:ds="http://schemas.openxmlformats.org/officeDocument/2006/customXml" ds:itemID="{71B50EB3-127B-4400-8FEA-A15CD5F76005}"/>
</file>

<file path=customXml/itemProps3.xml><?xml version="1.0" encoding="utf-8"?>
<ds:datastoreItem xmlns:ds="http://schemas.openxmlformats.org/officeDocument/2006/customXml" ds:itemID="{C2DB49B0-4787-447D-9D28-154ED18154E9}"/>
</file>

<file path=docProps/app.xml><?xml version="1.0" encoding="utf-8"?>
<Properties xmlns="http://schemas.openxmlformats.org/officeDocument/2006/extended-properties" xmlns:vt="http://schemas.openxmlformats.org/officeDocument/2006/docPropsVTypes">
  <Template>ApressTemplate-16x9.potx</Template>
  <TotalTime>1340</TotalTime>
  <Words>674</Words>
  <Application>Microsoft Macintosh PowerPoint</Application>
  <PresentationFormat>On-screen Show (16:9)</PresentationFormat>
  <Paragraphs>153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AquilineTwo</vt:lpstr>
      <vt:lpstr>Franklin Gothic Medium</vt:lpstr>
      <vt:lpstr>Franklin Gothic Book</vt:lpstr>
      <vt:lpstr>Calibri</vt:lpstr>
      <vt:lpstr>Impact</vt:lpstr>
      <vt:lpstr>Consolas</vt:lpstr>
      <vt:lpstr>Franklin Gothic Heavy</vt:lpstr>
      <vt:lpstr>Arial Black</vt:lpstr>
      <vt:lpstr>ApressTemplate-16x9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Stéphane Faroult</dc:creator>
  <cp:keywords/>
  <dc:description/>
  <cp:lastModifiedBy>Stéphane Faroult</cp:lastModifiedBy>
  <cp:revision>64</cp:revision>
  <dcterms:created xsi:type="dcterms:W3CDTF">2016-05-15T23:54:54Z</dcterms:created>
  <dcterms:modified xsi:type="dcterms:W3CDTF">2016-08-18T07:22:11Z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0x01010009AC61888CFA98488B84943A48CAB4C0</vt:lpwstr>
  </property>
</Properties>
</file>